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4.jpg" ContentType="image/jpeg"/>
  <Override PartName="/ppt/media/image11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7" r:id="rId48"/>
    <p:sldId id="302" r:id="rId49"/>
    <p:sldId id="303" r:id="rId50"/>
    <p:sldId id="304" r:id="rId51"/>
    <p:sldId id="305" r:id="rId52"/>
    <p:sldId id="306" r:id="rId53"/>
  </p:sldIdLst>
  <p:sldSz cx="13004800" cy="7315200"/>
  <p:notesSz cx="130048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0" autoAdjust="0"/>
    <p:restoredTop sz="94660"/>
  </p:normalViewPr>
  <p:slideViewPr>
    <p:cSldViewPr>
      <p:cViewPr varScale="1">
        <p:scale>
          <a:sx n="65" d="100"/>
          <a:sy n="65" d="100"/>
        </p:scale>
        <p:origin x="55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C92EE-D421-41F7-B404-794F0474D6D9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84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3521075"/>
            <a:ext cx="10404475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5635625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6948488"/>
            <a:ext cx="5635625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DB974-A12F-4A38-96D8-73C185E8B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8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DB974-A12F-4A38-96D8-73C185E8BC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4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DB974-A12F-4A38-96D8-73C185E8BC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836" y="2267712"/>
            <a:ext cx="11059478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1672" y="4096512"/>
            <a:ext cx="9107805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entaur"/>
                <a:cs typeface="Centau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entaur"/>
                <a:cs typeface="Centau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557" y="1682496"/>
            <a:ext cx="5659850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00742" y="1682496"/>
            <a:ext cx="5659850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entaur"/>
                <a:cs typeface="Centau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96488" y="202133"/>
            <a:ext cx="6187440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entaur"/>
                <a:cs typeface="Centau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6743" y="1975993"/>
            <a:ext cx="12343765" cy="5102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3791" y="6803136"/>
            <a:ext cx="416356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557" y="6803136"/>
            <a:ext cx="299256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8028" y="6803136"/>
            <a:ext cx="299256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12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8.png"/><Relationship Id="rId5" Type="http://schemas.openxmlformats.org/officeDocument/2006/relationships/image" Target="../media/image53.jp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7"/>
            <a:ext cx="13005815" cy="7312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25256" y="73101"/>
            <a:ext cx="4480559" cy="845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53347" y="173481"/>
            <a:ext cx="4073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30" dirty="0">
                <a:solidFill>
                  <a:srgbClr val="F9C090"/>
                </a:solidFill>
                <a:latin typeface="Times New Roman"/>
                <a:cs typeface="Times New Roman"/>
              </a:rPr>
              <a:t>DEPARTMENT </a:t>
            </a:r>
            <a:r>
              <a:rPr sz="3000" i="1" spc="-5" dirty="0">
                <a:solidFill>
                  <a:srgbClr val="F9C090"/>
                </a:solidFill>
                <a:latin typeface="Times New Roman"/>
                <a:cs typeface="Times New Roman"/>
              </a:rPr>
              <a:t>OF</a:t>
            </a:r>
            <a:r>
              <a:rPr sz="3000" i="1" spc="-40" dirty="0">
                <a:solidFill>
                  <a:srgbClr val="F9C090"/>
                </a:solidFill>
                <a:latin typeface="Times New Roman"/>
                <a:cs typeface="Times New Roman"/>
              </a:rPr>
              <a:t> </a:t>
            </a:r>
            <a:r>
              <a:rPr sz="3000" i="1" spc="-10" dirty="0">
                <a:solidFill>
                  <a:srgbClr val="F9C090"/>
                </a:solidFill>
                <a:latin typeface="Times New Roman"/>
                <a:cs typeface="Times New Roman"/>
              </a:rPr>
              <a:t>ECE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784" y="152400"/>
            <a:ext cx="2468880" cy="676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35433" y="677824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1391" y="222250"/>
          <a:ext cx="12558393" cy="6661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4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01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74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S.no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Authors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778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Title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95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Source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Findings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Limitations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02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7.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S.A. More,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R.D.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97155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Borate, S.T.</a:t>
                      </a:r>
                      <a:r>
                        <a:rPr sz="15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Dardige,  SS.Sekhar,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Prof.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O.S.Gogawale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Smart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Band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304165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5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Women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Security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Based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on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384810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Internet</a:t>
                      </a:r>
                      <a:r>
                        <a:rPr sz="1500" spc="-1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of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Things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215" algn="just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sz="1500" spc="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Journal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57785" algn="just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Advance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Research  in Science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Engineering,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57150" algn="just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November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2017,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Vol.06,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Issue</a:t>
                      </a:r>
                      <a:r>
                        <a:rPr sz="15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No.11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just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This paper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is  mainly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focused 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on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  </a:t>
                      </a:r>
                      <a:r>
                        <a:rPr sz="15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location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7150" algn="just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tracking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GSM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message alert system. Here,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 authors have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interfaced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pulse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rate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sensors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temperature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so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that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monitor  the  body</a:t>
                      </a:r>
                      <a:r>
                        <a:rPr sz="1500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conditions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8419" algn="just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of 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client. Here,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via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Bluetooth module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sensors data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will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be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send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mobile application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where they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can monitor at every</a:t>
                      </a:r>
                      <a:r>
                        <a:rPr sz="1500" spc="-2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time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limitation</a:t>
                      </a:r>
                      <a:r>
                        <a:rPr sz="1500" spc="2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500" spc="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sz="1500" spc="2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500" spc="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alert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5880" algn="just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system can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be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ON only with the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mobile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phone and the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watch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must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be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via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Bluetooth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91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500" spc="15" dirty="0">
                          <a:latin typeface="Times New Roman"/>
                          <a:cs typeface="Times New Roman"/>
                        </a:rPr>
                        <a:t>8.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B.Sathyasri,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U.Jaishree</a:t>
                      </a:r>
                      <a:r>
                        <a:rPr sz="15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Vidhya,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G.V.K.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Jothi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Sree,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3040" indent="-125095">
                        <a:lnSpc>
                          <a:spcPct val="100000"/>
                        </a:lnSpc>
                        <a:spcBef>
                          <a:spcPts val="265"/>
                        </a:spcBef>
                        <a:buSzPct val="93333"/>
                        <a:buAutoNum type="alphaUcPeriod" startAt="10"/>
                        <a:tabLst>
                          <a:tab pos="193675" algn="l"/>
                        </a:tabLst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Pratheeba,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00" indent="-186055">
                        <a:lnSpc>
                          <a:spcPct val="100000"/>
                        </a:lnSpc>
                        <a:spcBef>
                          <a:spcPts val="290"/>
                        </a:spcBef>
                        <a:buSzPct val="93333"/>
                        <a:buAutoNum type="alphaUcPeriod" startAt="10"/>
                        <a:tabLst>
                          <a:tab pos="254635" algn="l"/>
                        </a:tabLst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Ragapriya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8580" algn="just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Design     </a:t>
                      </a:r>
                      <a:r>
                        <a:rPr sz="15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57785" algn="just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spc="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Women’s  Safety</a:t>
                      </a:r>
                      <a:r>
                        <a:rPr sz="15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59055" algn="just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based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IoT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Technology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sz="15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Journal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229870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Recent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Technology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Engineering,</a:t>
                      </a:r>
                      <a:r>
                        <a:rPr sz="15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Vol.7,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Issue-63, April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2019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just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This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project  is  implemented  with  </a:t>
                      </a:r>
                      <a:r>
                        <a:rPr sz="15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ATMega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2569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7150" algn="just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microcontroller.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Here 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press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sends the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GSM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current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location. Here,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they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have  used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neuro  simulator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500" spc="2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vibration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7150" algn="just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sensor.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Neuro simulator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senses 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nervous system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women in such conditions.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simulator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is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ON,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then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it apply shock to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attacker.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Here the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limitation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500" spc="22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watch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5244" algn="just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battery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they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have used doesn’t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cause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much attack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attacker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he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holds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hand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2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lady.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50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spc="15" dirty="0">
                          <a:latin typeface="Times New Roman"/>
                          <a:cs typeface="Times New Roman"/>
                        </a:rPr>
                        <a:t>9.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Shreyas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R.S,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180340">
                        <a:lnSpc>
                          <a:spcPct val="114700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Varun.B.C, Shiva  Kumar.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H.K,</a:t>
                      </a:r>
                      <a:r>
                        <a:rPr sz="150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Punith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Kuar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B.E,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Kalpani.C.Y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Design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147955">
                        <a:lnSpc>
                          <a:spcPct val="114700"/>
                        </a:lnSpc>
                      </a:pP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lo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me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  of Women  Self</a:t>
                      </a:r>
                      <a:r>
                        <a:rPr sz="15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Defence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176530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Smart</a:t>
                      </a:r>
                      <a:r>
                        <a:rPr sz="15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Watch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Prototype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sz="15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Journal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549910">
                        <a:lnSpc>
                          <a:spcPct val="11470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Advanced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Research in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Electronics</a:t>
                      </a:r>
                      <a:r>
                        <a:rPr sz="15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268605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Communication  Engineering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(IJARECE),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Vol.5,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Issue-4,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April</a:t>
                      </a:r>
                      <a:r>
                        <a:rPr sz="15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just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Here </a:t>
                      </a:r>
                      <a:r>
                        <a:rPr sz="1500" spc="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500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help </a:t>
                      </a:r>
                      <a:r>
                        <a:rPr sz="15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microcontroller </a:t>
                      </a:r>
                      <a:r>
                        <a:rPr sz="15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panic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7150" algn="just">
                        <a:lnSpc>
                          <a:spcPct val="11470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button is interfaced.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sends the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location with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help of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GSM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police station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family 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at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same time with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help of relay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shock</a:t>
                      </a:r>
                      <a:r>
                        <a:rPr sz="1500" spc="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generator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8419" algn="just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and at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same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time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buzzer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will switch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alert system.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All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data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shown in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sz="15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Display.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Here,    the  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limitation  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500" spc="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heavy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4610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battery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500" spc="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required for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shock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generator which is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no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practically  impossible 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500" spc="3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it  doesn’t </a:t>
                      </a:r>
                      <a:r>
                        <a:rPr sz="1500" spc="2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harm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algn="just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attacker</a:t>
                      </a:r>
                      <a:r>
                        <a:rPr sz="15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if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he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holds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hands.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1391" y="399161"/>
          <a:ext cx="12558393" cy="5309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4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01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74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S.no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Authors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778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Title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95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Source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Findings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Limitations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0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500" spc="15" dirty="0">
                          <a:latin typeface="Times New Roman"/>
                          <a:cs typeface="Times New Roman"/>
                        </a:rPr>
                        <a:t>10.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Aswini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A,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PG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Scholar</a:t>
                      </a:r>
                      <a:r>
                        <a:rPr sz="15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Dr.J.Preethi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Smart</a:t>
                      </a:r>
                      <a:r>
                        <a:rPr sz="15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Self-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363220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Defense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Gadget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for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Women’s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184785">
                        <a:lnSpc>
                          <a:spcPct val="114799"/>
                        </a:lnSpc>
                        <a:spcBef>
                          <a:spcPts val="2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Safety</a:t>
                      </a:r>
                      <a:r>
                        <a:rPr sz="15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Using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IoT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1181735" algn="l"/>
                        </a:tabLst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International	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Journal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57785">
                        <a:lnSpc>
                          <a:spcPct val="114700"/>
                        </a:lnSpc>
                        <a:tabLst>
                          <a:tab pos="590550" algn="l"/>
                          <a:tab pos="1465580" algn="l"/>
                          <a:tab pos="1593215" algn="l"/>
                        </a:tabLst>
                      </a:pP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r	Re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ea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ch		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in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Engineering 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pp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	a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55244" algn="just">
                        <a:lnSpc>
                          <a:spcPct val="114700"/>
                        </a:lnSpc>
                        <a:spcBef>
                          <a:spcPts val="20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Management, ISSN:  2454-9150,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special  Issue-NCCT-2018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just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system,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module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offline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sending</a:t>
                      </a:r>
                      <a:r>
                        <a:rPr sz="15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alert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5880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message and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tracking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location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family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police-station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other is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online, which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records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audio  recording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and 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uploads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 data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5880" algn="just">
                        <a:lnSpc>
                          <a:spcPct val="114700"/>
                        </a:lnSpc>
                        <a:spcBef>
                          <a:spcPts val="20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cloud. Here,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pulse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shock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generator is also  interfaced.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pulse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increased, then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shock  automatically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generates.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The 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limitation 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spc="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that 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if</a:t>
                      </a:r>
                      <a:r>
                        <a:rPr sz="1500" spc="2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pulse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5880" algn="just">
                        <a:lnSpc>
                          <a:spcPct val="11470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increased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due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horror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effects  or some 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dare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games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in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exhibitions  or excluding, then</a:t>
                      </a:r>
                      <a:r>
                        <a:rPr sz="15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4610" algn="just">
                        <a:lnSpc>
                          <a:spcPct val="115100"/>
                        </a:lnSpc>
                        <a:spcBef>
                          <a:spcPts val="1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shock</a:t>
                      </a:r>
                      <a:r>
                        <a:rPr sz="1500" spc="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generator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generated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shock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which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wastage  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battery and due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this the  women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wearing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watch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also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effected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shock in some</a:t>
                      </a:r>
                      <a:r>
                        <a:rPr sz="1500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cases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0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spc="15" dirty="0">
                          <a:latin typeface="Times New Roman"/>
                          <a:cs typeface="Times New Roman"/>
                        </a:rPr>
                        <a:t>11.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Mr.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Pampapathi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B.M,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225425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Komal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Singh,  Madhavi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V,</a:t>
                      </a:r>
                      <a:r>
                        <a:rPr sz="15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Madhu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Yallamaddi,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Mangala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Desai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8580" algn="just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Smart    </a:t>
                      </a:r>
                      <a:r>
                        <a:rPr sz="15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59055" algn="just">
                        <a:lnSpc>
                          <a:spcPct val="114700"/>
                        </a:lnSpc>
                      </a:pP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Women’s  Safety Using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Internet      </a:t>
                      </a:r>
                      <a:r>
                        <a:rPr sz="1500" spc="2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of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algn="just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Things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(IoT)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sz="15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Journal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643890">
                        <a:lnSpc>
                          <a:spcPct val="11470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Advanced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Research in  Computer</a:t>
                      </a:r>
                      <a:r>
                        <a:rPr sz="15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120650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Communication  Engineering,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Vol.7,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Issue 3, March</a:t>
                      </a:r>
                      <a:r>
                        <a:rPr sz="1500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2018.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just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paper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has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arduino microcontroller. Here,</a:t>
                      </a:r>
                      <a:r>
                        <a:rPr sz="1500" spc="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3975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pulse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rate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sensor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temperature sensor are  interfaced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 also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Bluetooth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module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500" spc="15" dirty="0">
                          <a:latin typeface="Times New Roman"/>
                          <a:cs typeface="Times New Roman"/>
                        </a:rPr>
                        <a:t>to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connect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app 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 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the 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phone. 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Here,</a:t>
                      </a:r>
                      <a:r>
                        <a:rPr sz="1500" spc="3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5244" algn="just">
                        <a:lnSpc>
                          <a:spcPct val="115100"/>
                        </a:lnSpc>
                        <a:spcBef>
                          <a:spcPts val="1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external GSM and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used.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They have used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 phones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location.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case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emergency,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women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makes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use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phone application.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By  pressing the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phone,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location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will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send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police</a:t>
                      </a:r>
                      <a:r>
                        <a:rPr sz="1500" spc="-2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station.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The 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limitation 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spc="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the 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model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is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2705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possible only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when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internet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ON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 such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case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emergency the  women 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can’t 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use</a:t>
                      </a:r>
                      <a:r>
                        <a:rPr sz="1500" spc="3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3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phone</a:t>
                      </a:r>
                      <a:r>
                        <a:rPr sz="1500" spc="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algn="just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send the GPS</a:t>
                      </a:r>
                      <a:r>
                        <a:rPr sz="15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location.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5521" y="1121757"/>
            <a:ext cx="10675398" cy="5744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031" y="82321"/>
            <a:ext cx="12461621" cy="1205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2128" y="103682"/>
            <a:ext cx="4865878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74896" y="202133"/>
            <a:ext cx="42354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System</a:t>
            </a:r>
            <a:r>
              <a:rPr spc="-13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4221" y="6896811"/>
            <a:ext cx="4196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Fig.4. </a:t>
            </a: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System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Representation </a:t>
            </a:r>
            <a:r>
              <a:rPr sz="1800" spc="5" dirty="0">
                <a:solidFill>
                  <a:srgbClr val="974707"/>
                </a:solidFill>
                <a:latin typeface="Times New Roman"/>
                <a:cs typeface="Times New Roman"/>
              </a:rPr>
              <a:t>of </a:t>
            </a: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Smart</a:t>
            </a:r>
            <a:r>
              <a:rPr sz="1800" spc="-1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974707"/>
                </a:solidFill>
                <a:latin typeface="Times New Roman"/>
                <a:cs typeface="Times New Roman"/>
              </a:rPr>
              <a:t>Watch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928AC6A-74C9-4870-A852-E303DCC2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96BBAD1-4795-4DA8-985A-55A890473C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8028" y="6803136"/>
            <a:ext cx="2992564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09922-E735-4B6F-93EC-32953DB2E902}"/>
              </a:ext>
            </a:extLst>
          </p:cNvPr>
          <p:cNvSpPr/>
          <p:nvPr/>
        </p:nvSpPr>
        <p:spPr>
          <a:xfrm>
            <a:off x="304800" y="152400"/>
            <a:ext cx="12369800" cy="838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  <a:cs typeface="Times New Roman" pitchFamily="18" charset="0"/>
              </a:rPr>
              <a:t>Architecture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A3C726-F8FA-442A-8B39-B14FC6F7A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5" y="1567196"/>
            <a:ext cx="12767625" cy="5422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C0352A-817E-462B-B505-ACA6C2F34F3F}"/>
              </a:ext>
            </a:extLst>
          </p:cNvPr>
          <p:cNvSpPr txBox="1"/>
          <p:nvPr/>
        </p:nvSpPr>
        <p:spPr>
          <a:xfrm>
            <a:off x="4292600" y="6869668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Fig.4. Architecture of our Smart Watch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9AFB3-8C22-40F1-9196-1C681F25D883}"/>
              </a:ext>
            </a:extLst>
          </p:cNvPr>
          <p:cNvSpPr txBox="1"/>
          <p:nvPr/>
        </p:nvSpPr>
        <p:spPr>
          <a:xfrm>
            <a:off x="237175" y="1382530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Body Sensors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77F72-5EE4-4806-AE70-A7D79D5902B5}"/>
              </a:ext>
            </a:extLst>
          </p:cNvPr>
          <p:cNvSpPr txBox="1"/>
          <p:nvPr/>
        </p:nvSpPr>
        <p:spPr>
          <a:xfrm>
            <a:off x="11176000" y="5029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Client Devices</a:t>
            </a:r>
            <a:endParaRPr 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D86C98B-13A2-48F5-9AC0-BF5241C4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38C9F-673D-4D8D-83D5-D2C34389ECDF}"/>
              </a:ext>
            </a:extLst>
          </p:cNvPr>
          <p:cNvSpPr/>
          <p:nvPr/>
        </p:nvSpPr>
        <p:spPr>
          <a:xfrm>
            <a:off x="304800" y="152400"/>
            <a:ext cx="12369800" cy="838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  <a:cs typeface="Times New Roman" pitchFamily="18" charset="0"/>
              </a:rPr>
              <a:t>Block Diagram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A7F7C051-D2FD-4BE2-8E0C-78BE757DB0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8028" y="6803136"/>
            <a:ext cx="2992564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46874-64FC-4436-BC12-891EF345BDB0}"/>
              </a:ext>
            </a:extLst>
          </p:cNvPr>
          <p:cNvSpPr txBox="1"/>
          <p:nvPr/>
        </p:nvSpPr>
        <p:spPr>
          <a:xfrm>
            <a:off x="3454400" y="6749869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Fig.5. Block Diagram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FF8BD-7998-43CB-92C2-6216E622B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8" y="990600"/>
            <a:ext cx="11934825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57344" y="103682"/>
            <a:ext cx="3695446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0365" y="202133"/>
            <a:ext cx="30594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Circuit</a:t>
            </a:r>
            <a:r>
              <a:rPr spc="-135" dirty="0"/>
              <a:t> </a:t>
            </a:r>
            <a:r>
              <a:rPr spc="25" dirty="0"/>
              <a:t>Diagram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1734" y="6776415"/>
            <a:ext cx="21107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Fig.6. Circuit</a:t>
            </a:r>
            <a:r>
              <a:rPr sz="1800" spc="-6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Diagram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968" y="1143000"/>
            <a:ext cx="12777216" cy="5608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10455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3440" y="103682"/>
            <a:ext cx="4180077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3478" y="202133"/>
            <a:ext cx="5065522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>
                <a:latin typeface="+mn-lt"/>
              </a:rPr>
              <a:t>1. </a:t>
            </a:r>
            <a:r>
              <a:rPr spc="-45" dirty="0">
                <a:latin typeface="+mn-lt"/>
              </a:rPr>
              <a:t>Video</a:t>
            </a:r>
            <a:r>
              <a:rPr spc="-565" dirty="0">
                <a:latin typeface="+mn-lt"/>
              </a:rPr>
              <a:t> </a:t>
            </a:r>
            <a:r>
              <a:rPr spc="-5" dirty="0">
                <a:latin typeface="+mn-lt"/>
              </a:rPr>
              <a:t>Streaming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1543" y="6695947"/>
            <a:ext cx="67932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2000" spc="-15" dirty="0">
                <a:cs typeface="Times New Roman"/>
              </a:rPr>
              <a:t>When </a:t>
            </a:r>
            <a:r>
              <a:rPr sz="2000" dirty="0">
                <a:cs typeface="Times New Roman"/>
              </a:rPr>
              <a:t>both </a:t>
            </a:r>
            <a:r>
              <a:rPr sz="2000" spc="-10" dirty="0">
                <a:cs typeface="Times New Roman"/>
              </a:rPr>
              <a:t>server and </a:t>
            </a:r>
            <a:r>
              <a:rPr sz="2000" spc="-5" dirty="0">
                <a:cs typeface="Times New Roman"/>
              </a:rPr>
              <a:t>client </a:t>
            </a:r>
            <a:r>
              <a:rPr sz="2000" dirty="0">
                <a:cs typeface="Times New Roman"/>
              </a:rPr>
              <a:t>are </a:t>
            </a:r>
            <a:r>
              <a:rPr sz="2000" spc="-10" dirty="0">
                <a:cs typeface="Times New Roman"/>
              </a:rPr>
              <a:t>connected </a:t>
            </a:r>
            <a:r>
              <a:rPr sz="2000" spc="-5" dirty="0">
                <a:cs typeface="Times New Roman"/>
              </a:rPr>
              <a:t>to </a:t>
            </a:r>
            <a:r>
              <a:rPr sz="2000" spc="-20" dirty="0">
                <a:cs typeface="Times New Roman"/>
              </a:rPr>
              <a:t>same</a:t>
            </a:r>
            <a:r>
              <a:rPr sz="2000" spc="254" dirty="0">
                <a:cs typeface="Times New Roman"/>
              </a:rPr>
              <a:t> </a:t>
            </a:r>
            <a:r>
              <a:rPr sz="2000" spc="-10" dirty="0">
                <a:cs typeface="Times New Roman"/>
              </a:rPr>
              <a:t>network.</a:t>
            </a:r>
            <a:endParaRPr sz="2000" dirty="0"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cs typeface="Calibri"/>
              </a:rPr>
              <a:t>16</a:t>
            </a:r>
            <a:endParaRPr sz="1800"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820" y="4632041"/>
            <a:ext cx="11121440" cy="186012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4366260">
              <a:lnSpc>
                <a:spcPct val="100000"/>
              </a:lnSpc>
              <a:spcBef>
                <a:spcPts val="965"/>
              </a:spcBef>
            </a:pPr>
            <a:r>
              <a:rPr sz="1800" dirty="0">
                <a:solidFill>
                  <a:srgbClr val="974707"/>
                </a:solidFill>
                <a:cs typeface="Times New Roman"/>
              </a:rPr>
              <a:t>Fig.7. </a:t>
            </a:r>
            <a:r>
              <a:rPr sz="1800" spc="-20" dirty="0">
                <a:solidFill>
                  <a:srgbClr val="974707"/>
                </a:solidFill>
                <a:cs typeface="Times New Roman"/>
              </a:rPr>
              <a:t>Video </a:t>
            </a:r>
            <a:r>
              <a:rPr sz="1800" spc="-5" dirty="0">
                <a:solidFill>
                  <a:srgbClr val="974707"/>
                </a:solidFill>
                <a:cs typeface="Times New Roman"/>
              </a:rPr>
              <a:t>Streaming </a:t>
            </a:r>
            <a:r>
              <a:rPr sz="1800" spc="-10" dirty="0">
                <a:solidFill>
                  <a:srgbClr val="974707"/>
                </a:solidFill>
                <a:cs typeface="Times New Roman"/>
              </a:rPr>
              <a:t>with </a:t>
            </a:r>
            <a:r>
              <a:rPr sz="1800" dirty="0">
                <a:solidFill>
                  <a:srgbClr val="974707"/>
                </a:solidFill>
                <a:cs typeface="Times New Roman"/>
              </a:rPr>
              <a:t>in a</a:t>
            </a:r>
            <a:r>
              <a:rPr sz="1800" spc="-100" dirty="0">
                <a:solidFill>
                  <a:srgbClr val="974707"/>
                </a:solidFill>
                <a:cs typeface="Times New Roman"/>
              </a:rPr>
              <a:t> </a:t>
            </a:r>
            <a:r>
              <a:rPr sz="1800" spc="-5" dirty="0">
                <a:solidFill>
                  <a:srgbClr val="974707"/>
                </a:solidFill>
                <a:cs typeface="Times New Roman"/>
              </a:rPr>
              <a:t>Network</a:t>
            </a:r>
            <a:endParaRPr sz="1800" dirty="0"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IN" sz="2400" spc="-5" dirty="0">
                <a:solidFill>
                  <a:srgbClr val="6F2F9F"/>
                </a:solidFill>
                <a:cs typeface="Times New Roman"/>
              </a:rPr>
              <a:t>Live Video Streaming using </a:t>
            </a:r>
            <a:r>
              <a:rPr lang="en-IN" sz="2400" b="1" spc="-5" dirty="0">
                <a:solidFill>
                  <a:srgbClr val="6F2F9F"/>
                </a:solidFill>
                <a:cs typeface="Times New Roman"/>
              </a:rPr>
              <a:t>Web-Server to Client </a:t>
            </a:r>
            <a:r>
              <a:rPr lang="en-IN" sz="2400" spc="-5" dirty="0">
                <a:solidFill>
                  <a:srgbClr val="6F2F9F"/>
                </a:solidFill>
                <a:cs typeface="Times New Roman"/>
              </a:rPr>
              <a:t>Data Transfer Protocol</a:t>
            </a:r>
            <a:endParaRPr sz="2400" dirty="0"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15"/>
              </a:spcBef>
              <a:buFont typeface="Arial" panose="020B0604020202020204" pitchFamily="34" charset="0"/>
              <a:buChar char="•"/>
            </a:pPr>
            <a:r>
              <a:rPr lang="en-IN" sz="2000" spc="-15" dirty="0">
                <a:cs typeface="Times New Roman"/>
              </a:rPr>
              <a:t>Raspberry pi with pi-cam module acts as </a:t>
            </a:r>
            <a:r>
              <a:rPr sz="2000" spc="-10" dirty="0">
                <a:cs typeface="Times New Roman"/>
              </a:rPr>
              <a:t>web</a:t>
            </a:r>
            <a:r>
              <a:rPr lang="en-IN" sz="2000" spc="-10" dirty="0">
                <a:cs typeface="Times New Roman"/>
              </a:rPr>
              <a:t>-</a:t>
            </a:r>
            <a:r>
              <a:rPr sz="2000" spc="-10" dirty="0">
                <a:cs typeface="Times New Roman"/>
              </a:rPr>
              <a:t>server for live video</a:t>
            </a:r>
            <a:r>
              <a:rPr sz="2000" spc="170" dirty="0">
                <a:cs typeface="Times New Roman"/>
              </a:rPr>
              <a:t> </a:t>
            </a:r>
            <a:r>
              <a:rPr sz="2000" spc="-15" dirty="0">
                <a:cs typeface="Times New Roman"/>
              </a:rPr>
              <a:t>streaming</a:t>
            </a:r>
            <a:endParaRPr sz="2000" dirty="0"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cs typeface="Times New Roman"/>
              </a:rPr>
              <a:t>client devices </a:t>
            </a:r>
            <a:r>
              <a:rPr lang="en-IN" sz="2000" spc="-10" dirty="0">
                <a:cs typeface="Times New Roman"/>
              </a:rPr>
              <a:t>can access</a:t>
            </a:r>
            <a:r>
              <a:rPr sz="2000" spc="-10" dirty="0">
                <a:cs typeface="Times New Roman"/>
              </a:rPr>
              <a:t> the </a:t>
            </a:r>
            <a:r>
              <a:rPr sz="2000" spc="-5" dirty="0">
                <a:cs typeface="Times New Roman"/>
              </a:rPr>
              <a:t>RPI </a:t>
            </a:r>
            <a:r>
              <a:rPr lang="en-IN" sz="2000" spc="-5" dirty="0">
                <a:cs typeface="Times New Roman"/>
              </a:rPr>
              <a:t>	</a:t>
            </a:r>
            <a:r>
              <a:rPr sz="2000" b="1" dirty="0">
                <a:cs typeface="Times New Roman"/>
              </a:rPr>
              <a:t>&lt;IP-address</a:t>
            </a:r>
            <a:r>
              <a:rPr sz="2000" b="1" spc="140" dirty="0">
                <a:cs typeface="Times New Roman"/>
              </a:rPr>
              <a:t> </a:t>
            </a:r>
            <a:r>
              <a:rPr sz="2000" b="1" dirty="0">
                <a:cs typeface="Times New Roman"/>
              </a:rPr>
              <a:t>&gt;:8000</a:t>
            </a:r>
          </a:p>
        </p:txBody>
      </p:sp>
      <p:sp>
        <p:nvSpPr>
          <p:cNvPr id="9" name="object 9"/>
          <p:cNvSpPr/>
          <p:nvPr/>
        </p:nvSpPr>
        <p:spPr>
          <a:xfrm>
            <a:off x="1700783" y="1143000"/>
            <a:ext cx="9982200" cy="3657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33215" y="103682"/>
            <a:ext cx="5856478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35984" y="202133"/>
            <a:ext cx="7062216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pc="20" dirty="0"/>
              <a:t>1</a:t>
            </a:r>
            <a:r>
              <a:rPr lang="en-US" dirty="0"/>
              <a:t>.</a:t>
            </a:r>
            <a:r>
              <a:rPr lang="en-US" spc="-415" dirty="0"/>
              <a:t> </a:t>
            </a:r>
            <a:r>
              <a:rPr lang="en-US" spc="-245" dirty="0"/>
              <a:t>V</a:t>
            </a:r>
            <a:r>
              <a:rPr lang="en-US" spc="15" dirty="0"/>
              <a:t>i</a:t>
            </a:r>
            <a:r>
              <a:rPr lang="en-US" dirty="0"/>
              <a:t>deo</a:t>
            </a:r>
            <a:r>
              <a:rPr lang="en-US" spc="-60" dirty="0"/>
              <a:t> </a:t>
            </a:r>
            <a:r>
              <a:rPr lang="en-US" spc="10" dirty="0"/>
              <a:t>S</a:t>
            </a:r>
            <a:r>
              <a:rPr lang="en-US" spc="20" dirty="0"/>
              <a:t>t</a:t>
            </a:r>
            <a:r>
              <a:rPr lang="en-US" spc="-60" dirty="0"/>
              <a:t>r</a:t>
            </a:r>
            <a:r>
              <a:rPr lang="en-US" spc="-5" dirty="0"/>
              <a:t>eamin</a:t>
            </a:r>
            <a:r>
              <a:rPr lang="en-US" dirty="0"/>
              <a:t>g	</a:t>
            </a:r>
            <a:r>
              <a:rPr lang="en-US" spc="25" dirty="0" err="1"/>
              <a:t>c</a:t>
            </a:r>
            <a:r>
              <a:rPr lang="en-US" spc="10" dirty="0" err="1"/>
              <a:t>o</a:t>
            </a:r>
            <a:r>
              <a:rPr lang="en-US" spc="-5" dirty="0" err="1"/>
              <a:t>nt</a:t>
            </a:r>
            <a:r>
              <a:rPr lang="en-US" spc="-5" dirty="0"/>
              <a:t>….</a:t>
            </a:r>
            <a:endParaRPr spc="10" dirty="0">
              <a:latin typeface="+mn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943" y="961821"/>
            <a:ext cx="7973059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000" spc="-65" dirty="0">
                <a:cs typeface="Times New Roman"/>
              </a:rPr>
              <a:t>To </a:t>
            </a:r>
            <a:r>
              <a:rPr sz="2000" spc="-5" dirty="0">
                <a:cs typeface="Times New Roman"/>
              </a:rPr>
              <a:t>Stream </a:t>
            </a:r>
            <a:r>
              <a:rPr sz="2000" spc="-10" dirty="0">
                <a:cs typeface="Times New Roman"/>
              </a:rPr>
              <a:t>live video into </a:t>
            </a:r>
            <a:r>
              <a:rPr sz="2000" spc="-5" dirty="0">
                <a:cs typeface="Times New Roman"/>
              </a:rPr>
              <a:t>a </a:t>
            </a:r>
            <a:r>
              <a:rPr sz="2000" spc="-20" dirty="0">
                <a:cs typeface="Times New Roman"/>
              </a:rPr>
              <a:t>Web-Server </a:t>
            </a:r>
            <a:r>
              <a:rPr sz="2000" spc="-5" dirty="0">
                <a:cs typeface="Times New Roman"/>
              </a:rPr>
              <a:t>page </a:t>
            </a:r>
            <a:r>
              <a:rPr sz="2000" spc="-10" dirty="0">
                <a:cs typeface="Times New Roman"/>
              </a:rPr>
              <a:t>that </a:t>
            </a:r>
            <a:r>
              <a:rPr sz="2000" spc="-5" dirty="0">
                <a:cs typeface="Times New Roman"/>
              </a:rPr>
              <a:t>can </a:t>
            </a:r>
            <a:r>
              <a:rPr sz="2000" dirty="0">
                <a:cs typeface="Times New Roman"/>
              </a:rPr>
              <a:t>be </a:t>
            </a:r>
            <a:r>
              <a:rPr sz="2000" spc="-5" dirty="0">
                <a:cs typeface="Times New Roman"/>
              </a:rPr>
              <a:t>accessed </a:t>
            </a:r>
            <a:r>
              <a:rPr sz="2000" spc="-10" dirty="0">
                <a:cs typeface="Times New Roman"/>
              </a:rPr>
              <a:t>through any  Client </a:t>
            </a:r>
            <a:r>
              <a:rPr sz="2000" spc="-5" dirty="0">
                <a:cs typeface="Times New Roman"/>
              </a:rPr>
              <a:t>device</a:t>
            </a:r>
            <a:r>
              <a:rPr sz="2000" spc="40" dirty="0">
                <a:cs typeface="Times New Roman"/>
              </a:rPr>
              <a:t> </a:t>
            </a:r>
            <a:r>
              <a:rPr sz="2000" spc="-5" dirty="0">
                <a:cs typeface="Times New Roman"/>
              </a:rPr>
              <a:t>,</a:t>
            </a:r>
            <a:endParaRPr sz="2000"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00"/>
                </a:solidFill>
                <a:cs typeface="Times New Roman"/>
              </a:rPr>
              <a:t>Libraries Required:</a:t>
            </a:r>
            <a:endParaRPr sz="2000"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943" y="2338324"/>
            <a:ext cx="2068195" cy="84899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80"/>
              </a:spcBef>
              <a:buAutoNum type="arabicPeriod"/>
              <a:tabLst>
                <a:tab pos="356870" algn="l"/>
                <a:tab pos="357505" algn="l"/>
              </a:tabLst>
            </a:pPr>
            <a:r>
              <a:rPr sz="1800" spc="-5" dirty="0">
                <a:cs typeface="Times New Roman"/>
              </a:rPr>
              <a:t>IO</a:t>
            </a:r>
            <a:r>
              <a:rPr sz="1800" spc="-10" dirty="0">
                <a:cs typeface="Times New Roman"/>
              </a:rPr>
              <a:t> </a:t>
            </a:r>
            <a:r>
              <a:rPr sz="1800" spc="-5" dirty="0">
                <a:cs typeface="Times New Roman"/>
              </a:rPr>
              <a:t>Library</a:t>
            </a:r>
            <a:endParaRPr sz="1800"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56870" algn="l"/>
                <a:tab pos="357505" algn="l"/>
              </a:tabLst>
            </a:pPr>
            <a:r>
              <a:rPr sz="1800" spc="10" dirty="0">
                <a:cs typeface="Times New Roman"/>
              </a:rPr>
              <a:t>Pi </a:t>
            </a:r>
            <a:r>
              <a:rPr sz="1800" spc="-10" dirty="0">
                <a:cs typeface="Times New Roman"/>
              </a:rPr>
              <a:t>Camera</a:t>
            </a:r>
            <a:r>
              <a:rPr sz="1800" spc="-75" dirty="0">
                <a:cs typeface="Times New Roman"/>
              </a:rPr>
              <a:t> </a:t>
            </a:r>
            <a:r>
              <a:rPr sz="1800" spc="-5" dirty="0">
                <a:cs typeface="Times New Roman"/>
              </a:rPr>
              <a:t>Library</a:t>
            </a:r>
            <a:endParaRPr sz="1800"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5883" y="2338324"/>
            <a:ext cx="2197100" cy="84899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AutoNum type="arabicPeriod" startAt="3"/>
              <a:tabLst>
                <a:tab pos="299720" algn="l"/>
              </a:tabLst>
            </a:pPr>
            <a:r>
              <a:rPr sz="1800" spc="-5" dirty="0">
                <a:cs typeface="Times New Roman"/>
              </a:rPr>
              <a:t>Logging</a:t>
            </a:r>
            <a:r>
              <a:rPr sz="1800" dirty="0">
                <a:cs typeface="Times New Roman"/>
              </a:rPr>
              <a:t> </a:t>
            </a:r>
            <a:r>
              <a:rPr sz="1800" spc="-5" dirty="0">
                <a:cs typeface="Times New Roman"/>
              </a:rPr>
              <a:t>Library</a:t>
            </a:r>
            <a:endParaRPr sz="1800"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80"/>
              </a:spcBef>
              <a:buAutoNum type="arabicPeriod" startAt="3"/>
              <a:tabLst>
                <a:tab pos="241300" algn="l"/>
              </a:tabLst>
            </a:pPr>
            <a:r>
              <a:rPr sz="1800" spc="-10" dirty="0">
                <a:cs typeface="Times New Roman"/>
              </a:rPr>
              <a:t>socketserver</a:t>
            </a:r>
            <a:r>
              <a:rPr sz="1800" spc="40" dirty="0">
                <a:cs typeface="Times New Roman"/>
              </a:rPr>
              <a:t> </a:t>
            </a:r>
            <a:r>
              <a:rPr sz="1800" spc="-5" dirty="0">
                <a:cs typeface="Times New Roman"/>
              </a:rPr>
              <a:t>Library</a:t>
            </a:r>
            <a:endParaRPr sz="1800"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943" y="3140968"/>
            <a:ext cx="4418330" cy="79248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6F2F9F"/>
                </a:solidFill>
                <a:cs typeface="Times New Roman"/>
              </a:rPr>
              <a:t>Step 1.Enable the </a:t>
            </a:r>
            <a:r>
              <a:rPr sz="1800" spc="-5" dirty="0">
                <a:solidFill>
                  <a:srgbClr val="6F2F9F"/>
                </a:solidFill>
                <a:cs typeface="Times New Roman"/>
              </a:rPr>
              <a:t>Raspberry </a:t>
            </a:r>
            <a:r>
              <a:rPr sz="1800" spc="10" dirty="0">
                <a:solidFill>
                  <a:srgbClr val="6F2F9F"/>
                </a:solidFill>
                <a:cs typeface="Times New Roman"/>
              </a:rPr>
              <a:t>Pi </a:t>
            </a:r>
            <a:r>
              <a:rPr sz="1800" spc="-10" dirty="0">
                <a:solidFill>
                  <a:srgbClr val="6F2F9F"/>
                </a:solidFill>
                <a:cs typeface="Times New Roman"/>
              </a:rPr>
              <a:t>Camera</a:t>
            </a:r>
            <a:r>
              <a:rPr sz="1800" spc="-65" dirty="0">
                <a:solidFill>
                  <a:srgbClr val="6F2F9F"/>
                </a:solidFill>
                <a:cs typeface="Times New Roman"/>
              </a:rPr>
              <a:t> </a:t>
            </a:r>
            <a:r>
              <a:rPr sz="1800" spc="5" dirty="0">
                <a:solidFill>
                  <a:srgbClr val="6F2F9F"/>
                </a:solidFill>
                <a:cs typeface="Times New Roman"/>
              </a:rPr>
              <a:t>Module</a:t>
            </a:r>
            <a:endParaRPr sz="1800"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1400" spc="-15" dirty="0">
                <a:cs typeface="Times New Roman"/>
              </a:rPr>
              <a:t>By </a:t>
            </a:r>
            <a:r>
              <a:rPr sz="1400" spc="-20" dirty="0">
                <a:cs typeface="Times New Roman"/>
              </a:rPr>
              <a:t>default it is</a:t>
            </a:r>
            <a:r>
              <a:rPr sz="1400" spc="225" dirty="0">
                <a:cs typeface="Times New Roman"/>
              </a:rPr>
              <a:t> </a:t>
            </a:r>
            <a:r>
              <a:rPr sz="1400" spc="-10" dirty="0">
                <a:cs typeface="Times New Roman"/>
              </a:rPr>
              <a:t>Disabled,</a:t>
            </a:r>
            <a:endParaRPr sz="1400"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8663" y="4015485"/>
            <a:ext cx="511429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70300" algn="l"/>
              </a:tabLst>
            </a:pPr>
            <a:r>
              <a:rPr sz="1400" b="1" spc="-10" dirty="0">
                <a:cs typeface="Times New Roman"/>
              </a:rPr>
              <a:t>Raspberry</a:t>
            </a:r>
            <a:r>
              <a:rPr sz="1400" b="1" spc="15" dirty="0">
                <a:cs typeface="Times New Roman"/>
              </a:rPr>
              <a:t> </a:t>
            </a:r>
            <a:r>
              <a:rPr sz="1400" b="1" dirty="0">
                <a:cs typeface="Times New Roman"/>
              </a:rPr>
              <a:t>Pi</a:t>
            </a:r>
            <a:r>
              <a:rPr sz="1400" b="1" spc="-10" dirty="0">
                <a:cs typeface="Times New Roman"/>
              </a:rPr>
              <a:t> Configuration	Interfacing</a:t>
            </a:r>
            <a:r>
              <a:rPr sz="1400" b="1" spc="-5" dirty="0">
                <a:cs typeface="Times New Roman"/>
              </a:rPr>
              <a:t> </a:t>
            </a:r>
            <a:r>
              <a:rPr sz="1400" b="1" spc="-20" dirty="0">
                <a:cs typeface="Times New Roman"/>
              </a:rPr>
              <a:t>options</a:t>
            </a:r>
            <a:endParaRPr sz="1400"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3329" y="4015485"/>
            <a:ext cx="125857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cs typeface="Times New Roman"/>
              </a:rPr>
              <a:t>Enable</a:t>
            </a:r>
            <a:r>
              <a:rPr sz="1400" b="1" spc="5" dirty="0">
                <a:cs typeface="Times New Roman"/>
              </a:rPr>
              <a:t> </a:t>
            </a:r>
            <a:r>
              <a:rPr sz="1400" b="1" spc="-5" dirty="0">
                <a:cs typeface="Times New Roman"/>
              </a:rPr>
              <a:t>Camera.</a:t>
            </a:r>
            <a:endParaRPr sz="1400"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3183" y="1219200"/>
            <a:ext cx="3429000" cy="1666482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855"/>
              </a:spcBef>
            </a:pPr>
            <a:r>
              <a:rPr sz="1200" spc="-10" dirty="0">
                <a:solidFill>
                  <a:srgbClr val="FF0000"/>
                </a:solidFill>
                <a:cs typeface="Times New Roman"/>
              </a:rPr>
              <a:t>Algorithm for </a:t>
            </a:r>
            <a:r>
              <a:rPr sz="1200" spc="-30" dirty="0">
                <a:solidFill>
                  <a:srgbClr val="FF0000"/>
                </a:solidFill>
                <a:cs typeface="Times New Roman"/>
              </a:rPr>
              <a:t>Video</a:t>
            </a:r>
            <a:r>
              <a:rPr sz="1200" spc="125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1200" spc="-15" dirty="0">
                <a:solidFill>
                  <a:srgbClr val="FF0000"/>
                </a:solidFill>
                <a:cs typeface="Times New Roman"/>
              </a:rPr>
              <a:t>Streaming</a:t>
            </a:r>
            <a:endParaRPr sz="1200"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b="1" spc="-5" dirty="0">
                <a:solidFill>
                  <a:srgbClr val="205868"/>
                </a:solidFill>
                <a:cs typeface="Times New Roman"/>
              </a:rPr>
              <a:t>Step 1:Enable </a:t>
            </a:r>
            <a:r>
              <a:rPr sz="1200" b="1" dirty="0">
                <a:solidFill>
                  <a:srgbClr val="205868"/>
                </a:solidFill>
                <a:cs typeface="Times New Roman"/>
              </a:rPr>
              <a:t>the </a:t>
            </a:r>
            <a:r>
              <a:rPr sz="1200" b="1" spc="-10" dirty="0">
                <a:solidFill>
                  <a:srgbClr val="205868"/>
                </a:solidFill>
                <a:cs typeface="Times New Roman"/>
              </a:rPr>
              <a:t>Raspberry Pi Camera</a:t>
            </a:r>
            <a:r>
              <a:rPr sz="1200" b="1" spc="110" dirty="0">
                <a:solidFill>
                  <a:srgbClr val="205868"/>
                </a:solidFill>
                <a:cs typeface="Times New Roman"/>
              </a:rPr>
              <a:t> </a:t>
            </a:r>
            <a:r>
              <a:rPr sz="1200" b="1" spc="-5" dirty="0">
                <a:solidFill>
                  <a:srgbClr val="205868"/>
                </a:solidFill>
                <a:cs typeface="Times New Roman"/>
              </a:rPr>
              <a:t>Module.</a:t>
            </a:r>
            <a:endParaRPr sz="1200"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5" dirty="0">
                <a:solidFill>
                  <a:srgbClr val="30859C"/>
                </a:solidFill>
                <a:cs typeface="Times New Roman"/>
              </a:rPr>
              <a:t>Step </a:t>
            </a:r>
            <a:r>
              <a:rPr sz="1200" spc="-20" dirty="0">
                <a:solidFill>
                  <a:srgbClr val="30859C"/>
                </a:solidFill>
                <a:cs typeface="Times New Roman"/>
              </a:rPr>
              <a:t>2:Find </a:t>
            </a:r>
            <a:r>
              <a:rPr sz="1200" dirty="0">
                <a:solidFill>
                  <a:srgbClr val="30859C"/>
                </a:solidFill>
                <a:cs typeface="Times New Roman"/>
              </a:rPr>
              <a:t>the </a:t>
            </a:r>
            <a:r>
              <a:rPr sz="1200" spc="-10" dirty="0">
                <a:solidFill>
                  <a:srgbClr val="30859C"/>
                </a:solidFill>
                <a:cs typeface="Times New Roman"/>
              </a:rPr>
              <a:t>Raspberry </a:t>
            </a:r>
            <a:r>
              <a:rPr sz="1200" spc="-5" dirty="0">
                <a:solidFill>
                  <a:srgbClr val="30859C"/>
                </a:solidFill>
                <a:cs typeface="Times New Roman"/>
              </a:rPr>
              <a:t>Pi </a:t>
            </a:r>
            <a:r>
              <a:rPr sz="1200" dirty="0">
                <a:solidFill>
                  <a:srgbClr val="30859C"/>
                </a:solidFill>
                <a:cs typeface="Times New Roman"/>
              </a:rPr>
              <a:t>IP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cs typeface="Times New Roman"/>
              </a:rPr>
              <a:t>Address.</a:t>
            </a:r>
            <a:endParaRPr sz="1200"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30859C"/>
                </a:solidFill>
                <a:cs typeface="Times New Roman"/>
              </a:rPr>
              <a:t>Step </a:t>
            </a:r>
            <a:r>
              <a:rPr sz="1200" spc="-10" dirty="0">
                <a:solidFill>
                  <a:srgbClr val="30859C"/>
                </a:solidFill>
                <a:cs typeface="Times New Roman"/>
              </a:rPr>
              <a:t>3:Connect </a:t>
            </a:r>
            <a:r>
              <a:rPr sz="1200" spc="-5" dirty="0">
                <a:solidFill>
                  <a:srgbClr val="30859C"/>
                </a:solidFill>
                <a:cs typeface="Times New Roman"/>
              </a:rPr>
              <a:t>the</a:t>
            </a:r>
            <a:r>
              <a:rPr sz="1200" spc="25" dirty="0">
                <a:solidFill>
                  <a:srgbClr val="30859C"/>
                </a:solidFill>
                <a:cs typeface="Times New Roman"/>
              </a:rPr>
              <a:t> 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camera.</a:t>
            </a:r>
            <a:endParaRPr sz="1200"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5" dirty="0">
                <a:solidFill>
                  <a:srgbClr val="30859C"/>
                </a:solidFill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4:Write </a:t>
            </a:r>
            <a:r>
              <a:rPr sz="1200" dirty="0">
                <a:solidFill>
                  <a:srgbClr val="30859C"/>
                </a:solidFill>
                <a:cs typeface="Times New Roman"/>
              </a:rPr>
              <a:t>the </a:t>
            </a:r>
            <a:r>
              <a:rPr sz="1200" spc="-5" dirty="0">
                <a:solidFill>
                  <a:srgbClr val="30859C"/>
                </a:solidFill>
                <a:cs typeface="Times New Roman"/>
              </a:rPr>
              <a:t>Python</a:t>
            </a:r>
            <a:r>
              <a:rPr sz="1200" spc="55" dirty="0">
                <a:solidFill>
                  <a:srgbClr val="30859C"/>
                </a:solidFill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cs typeface="Times New Roman"/>
              </a:rPr>
              <a:t>Script</a:t>
            </a:r>
            <a:endParaRPr sz="1200"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5" dirty="0">
                <a:solidFill>
                  <a:srgbClr val="30859C"/>
                </a:solidFill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5:Accessing </a:t>
            </a:r>
            <a:r>
              <a:rPr sz="1200" dirty="0">
                <a:solidFill>
                  <a:srgbClr val="30859C"/>
                </a:solidFill>
                <a:cs typeface="Times New Roman"/>
              </a:rPr>
              <a:t>the </a:t>
            </a:r>
            <a:r>
              <a:rPr sz="1200" spc="-30" dirty="0">
                <a:solidFill>
                  <a:srgbClr val="30859C"/>
                </a:solidFill>
                <a:cs typeface="Times New Roman"/>
              </a:rPr>
              <a:t>Video</a:t>
            </a:r>
            <a:r>
              <a:rPr sz="1200" spc="-114" dirty="0">
                <a:solidFill>
                  <a:srgbClr val="30859C"/>
                </a:solidFill>
                <a:cs typeface="Times New Roman"/>
              </a:rPr>
              <a:t> 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Streaming</a:t>
            </a:r>
            <a:endParaRPr sz="1200"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6784" y="4495800"/>
            <a:ext cx="4130040" cy="2200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0184" y="4495800"/>
            <a:ext cx="4017264" cy="2200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cs typeface="Calibri"/>
              </a:rPr>
              <a:t>17</a:t>
            </a:r>
            <a:endParaRPr sz="1800"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11183" y="4495800"/>
            <a:ext cx="4191000" cy="2200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43805" y="6973011"/>
            <a:ext cx="460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74707"/>
                </a:solidFill>
                <a:cs typeface="Times New Roman"/>
              </a:rPr>
              <a:t>Fig.8. Enabling </a:t>
            </a:r>
            <a:r>
              <a:rPr sz="1800" spc="-10" dirty="0">
                <a:solidFill>
                  <a:srgbClr val="974707"/>
                </a:solidFill>
                <a:cs typeface="Times New Roman"/>
              </a:rPr>
              <a:t>Camera </a:t>
            </a:r>
            <a:r>
              <a:rPr sz="1800" spc="-5" dirty="0">
                <a:solidFill>
                  <a:srgbClr val="974707"/>
                </a:solidFill>
                <a:cs typeface="Times New Roman"/>
              </a:rPr>
              <a:t>module </a:t>
            </a:r>
            <a:r>
              <a:rPr sz="1800" dirty="0">
                <a:solidFill>
                  <a:srgbClr val="974707"/>
                </a:solidFill>
                <a:cs typeface="Times New Roman"/>
              </a:rPr>
              <a:t>in </a:t>
            </a:r>
            <a:r>
              <a:rPr sz="1800" spc="-5" dirty="0">
                <a:solidFill>
                  <a:srgbClr val="974707"/>
                </a:solidFill>
                <a:cs typeface="Times New Roman"/>
              </a:rPr>
              <a:t>Raspberry </a:t>
            </a:r>
            <a:r>
              <a:rPr sz="1800" spc="10" dirty="0">
                <a:solidFill>
                  <a:srgbClr val="974707"/>
                </a:solidFill>
                <a:cs typeface="Times New Roman"/>
              </a:rPr>
              <a:t>Pi</a:t>
            </a:r>
            <a:r>
              <a:rPr sz="1800" spc="-5" dirty="0">
                <a:solidFill>
                  <a:srgbClr val="974707"/>
                </a:solidFill>
                <a:cs typeface="Times New Roman"/>
              </a:rPr>
              <a:t> </a:t>
            </a:r>
            <a:r>
              <a:rPr sz="1800" dirty="0">
                <a:solidFill>
                  <a:srgbClr val="974707"/>
                </a:solidFill>
                <a:cs typeface="Times New Roman"/>
              </a:rPr>
              <a:t>3</a:t>
            </a:r>
            <a:endParaRPr sz="1800"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17098" y="4134230"/>
            <a:ext cx="1037390" cy="1668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45307" y="4133088"/>
            <a:ext cx="990600" cy="119380"/>
          </a:xfrm>
          <a:custGeom>
            <a:avLst/>
            <a:gdLst/>
            <a:ahLst/>
            <a:cxnLst/>
            <a:rect l="l" t="t" r="r" b="b"/>
            <a:pathLst>
              <a:path w="990600" h="119379">
                <a:moveTo>
                  <a:pt x="871728" y="0"/>
                </a:moveTo>
                <a:lnTo>
                  <a:pt x="871728" y="118872"/>
                </a:lnTo>
                <a:lnTo>
                  <a:pt x="950976" y="79248"/>
                </a:lnTo>
                <a:lnTo>
                  <a:pt x="891540" y="79248"/>
                </a:lnTo>
                <a:lnTo>
                  <a:pt x="891540" y="39624"/>
                </a:lnTo>
                <a:lnTo>
                  <a:pt x="950976" y="39624"/>
                </a:lnTo>
                <a:lnTo>
                  <a:pt x="871728" y="0"/>
                </a:lnTo>
                <a:close/>
              </a:path>
              <a:path w="990600" h="119379">
                <a:moveTo>
                  <a:pt x="871728" y="39624"/>
                </a:moveTo>
                <a:lnTo>
                  <a:pt x="0" y="39624"/>
                </a:lnTo>
                <a:lnTo>
                  <a:pt x="0" y="79248"/>
                </a:lnTo>
                <a:lnTo>
                  <a:pt x="871728" y="79248"/>
                </a:lnTo>
                <a:lnTo>
                  <a:pt x="871728" y="39624"/>
                </a:lnTo>
                <a:close/>
              </a:path>
              <a:path w="990600" h="119379">
                <a:moveTo>
                  <a:pt x="950976" y="39624"/>
                </a:moveTo>
                <a:lnTo>
                  <a:pt x="891540" y="39624"/>
                </a:lnTo>
                <a:lnTo>
                  <a:pt x="891540" y="79248"/>
                </a:lnTo>
                <a:lnTo>
                  <a:pt x="950976" y="79248"/>
                </a:lnTo>
                <a:lnTo>
                  <a:pt x="990600" y="59436"/>
                </a:lnTo>
                <a:lnTo>
                  <a:pt x="950976" y="396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6498" y="4134230"/>
            <a:ext cx="1037390" cy="1668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64708" y="4133088"/>
            <a:ext cx="990600" cy="119380"/>
          </a:xfrm>
          <a:custGeom>
            <a:avLst/>
            <a:gdLst/>
            <a:ahLst/>
            <a:cxnLst/>
            <a:rect l="l" t="t" r="r" b="b"/>
            <a:pathLst>
              <a:path w="990600" h="119379">
                <a:moveTo>
                  <a:pt x="871727" y="0"/>
                </a:moveTo>
                <a:lnTo>
                  <a:pt x="871727" y="118872"/>
                </a:lnTo>
                <a:lnTo>
                  <a:pt x="950975" y="79248"/>
                </a:lnTo>
                <a:lnTo>
                  <a:pt x="891539" y="79248"/>
                </a:lnTo>
                <a:lnTo>
                  <a:pt x="891539" y="39624"/>
                </a:lnTo>
                <a:lnTo>
                  <a:pt x="950975" y="39624"/>
                </a:lnTo>
                <a:lnTo>
                  <a:pt x="871727" y="0"/>
                </a:lnTo>
                <a:close/>
              </a:path>
              <a:path w="990600" h="119379">
                <a:moveTo>
                  <a:pt x="871727" y="39624"/>
                </a:moveTo>
                <a:lnTo>
                  <a:pt x="0" y="39624"/>
                </a:lnTo>
                <a:lnTo>
                  <a:pt x="0" y="79248"/>
                </a:lnTo>
                <a:lnTo>
                  <a:pt x="871727" y="79248"/>
                </a:lnTo>
                <a:lnTo>
                  <a:pt x="871727" y="39624"/>
                </a:lnTo>
                <a:close/>
              </a:path>
              <a:path w="990600" h="119379">
                <a:moveTo>
                  <a:pt x="950975" y="39624"/>
                </a:moveTo>
                <a:lnTo>
                  <a:pt x="891539" y="39624"/>
                </a:lnTo>
                <a:lnTo>
                  <a:pt x="891539" y="79248"/>
                </a:lnTo>
                <a:lnTo>
                  <a:pt x="950975" y="79248"/>
                </a:lnTo>
                <a:lnTo>
                  <a:pt x="990599" y="59436"/>
                </a:lnTo>
                <a:lnTo>
                  <a:pt x="950975" y="396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2255" y="103682"/>
            <a:ext cx="586562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5023" y="202133"/>
            <a:ext cx="52273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781425" algn="l"/>
              </a:tabLst>
            </a:pPr>
            <a:r>
              <a:rPr spc="20" dirty="0"/>
              <a:t>1</a:t>
            </a:r>
            <a:r>
              <a:rPr dirty="0"/>
              <a:t>.</a:t>
            </a:r>
            <a:r>
              <a:rPr spc="-415" dirty="0"/>
              <a:t> </a:t>
            </a:r>
            <a:r>
              <a:rPr spc="-245" dirty="0"/>
              <a:t>V</a:t>
            </a:r>
            <a:r>
              <a:rPr spc="15" dirty="0"/>
              <a:t>i</a:t>
            </a:r>
            <a:r>
              <a:rPr dirty="0"/>
              <a:t>deo</a:t>
            </a:r>
            <a:r>
              <a:rPr spc="-60" dirty="0"/>
              <a:t> </a:t>
            </a:r>
            <a:r>
              <a:rPr spc="10" dirty="0"/>
              <a:t>S</a:t>
            </a:r>
            <a:r>
              <a:rPr spc="20" dirty="0"/>
              <a:t>t</a:t>
            </a:r>
            <a:r>
              <a:rPr spc="-60" dirty="0"/>
              <a:t>r</a:t>
            </a:r>
            <a:r>
              <a:rPr spc="-5" dirty="0"/>
              <a:t>eamin</a:t>
            </a:r>
            <a:r>
              <a:rPr dirty="0"/>
              <a:t>g	</a:t>
            </a:r>
            <a:r>
              <a:rPr spc="25" dirty="0"/>
              <a:t>c</a:t>
            </a:r>
            <a:r>
              <a:rPr spc="10" dirty="0"/>
              <a:t>o</a:t>
            </a:r>
            <a:r>
              <a:rPr spc="-5" dirty="0"/>
              <a:t>nt….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6743" y="1004419"/>
            <a:ext cx="8759190" cy="1065530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Step 2: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Find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Raspberry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Pi </a:t>
            </a:r>
            <a:r>
              <a:rPr sz="2400" spc="-30" dirty="0">
                <a:solidFill>
                  <a:srgbClr val="6F2F9F"/>
                </a:solidFill>
                <a:latin typeface="Times New Roman"/>
                <a:cs typeface="Times New Roman"/>
              </a:rPr>
              <a:t>IP</a:t>
            </a:r>
            <a:r>
              <a:rPr sz="2400" spc="-6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address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spc="-10" dirty="0">
                <a:latin typeface="Times New Roman"/>
                <a:cs typeface="Times New Roman"/>
              </a:rPr>
              <a:t>Computer </a:t>
            </a:r>
            <a:r>
              <a:rPr sz="2000" spc="-30" dirty="0">
                <a:latin typeface="Times New Roman"/>
                <a:cs typeface="Times New Roman"/>
              </a:rPr>
              <a:t>Network’s </a:t>
            </a:r>
            <a:r>
              <a:rPr sz="2000" spc="-5" dirty="0">
                <a:latin typeface="Times New Roman"/>
                <a:cs typeface="Times New Roman"/>
              </a:rPr>
              <a:t>, Every Electronic </a:t>
            </a:r>
            <a:r>
              <a:rPr sz="2000" spc="-10" dirty="0">
                <a:latin typeface="Times New Roman"/>
                <a:cs typeface="Times New Roman"/>
              </a:rPr>
              <a:t>Device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spc="-10" dirty="0">
                <a:latin typeface="Times New Roman"/>
                <a:cs typeface="Times New Roman"/>
              </a:rPr>
              <a:t>identified </a:t>
            </a:r>
            <a:r>
              <a:rPr sz="2000" spc="-5" dirty="0">
                <a:latin typeface="Times New Roman"/>
                <a:cs typeface="Times New Roman"/>
              </a:rPr>
              <a:t>based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IP-Addresses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743" y="2045239"/>
            <a:ext cx="8774430" cy="240347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  <a:tabLst>
                <a:tab pos="3670300" algn="l"/>
              </a:tabLst>
            </a:pPr>
            <a:r>
              <a:rPr sz="2000" spc="-40" dirty="0">
                <a:latin typeface="Times New Roman"/>
                <a:cs typeface="Times New Roman"/>
              </a:rPr>
              <a:t>only.	</a:t>
            </a:r>
            <a:r>
              <a:rPr sz="2000" spc="-5" dirty="0">
                <a:latin typeface="Times New Roman"/>
                <a:cs typeface="Times New Roman"/>
              </a:rPr>
              <a:t>$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ifconfig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latin typeface="Times New Roman"/>
                <a:cs typeface="Times New Roman"/>
              </a:rPr>
              <a:t>Shows </a:t>
            </a:r>
            <a:r>
              <a:rPr sz="2000" spc="-25" dirty="0">
                <a:latin typeface="Times New Roman"/>
                <a:cs typeface="Times New Roman"/>
              </a:rPr>
              <a:t>Wi-fi </a:t>
            </a:r>
            <a:r>
              <a:rPr sz="2000" spc="-5" dirty="0">
                <a:latin typeface="Times New Roman"/>
                <a:cs typeface="Times New Roman"/>
              </a:rPr>
              <a:t>Card </a:t>
            </a:r>
            <a:r>
              <a:rPr sz="2000" spc="-10" dirty="0">
                <a:latin typeface="Times New Roman"/>
                <a:cs typeface="Times New Roman"/>
              </a:rPr>
              <a:t>(WLAN0) configuration </a:t>
            </a:r>
            <a:r>
              <a:rPr sz="2000" spc="-5" dirty="0">
                <a:latin typeface="Times New Roman"/>
                <a:cs typeface="Times New Roman"/>
              </a:rPr>
              <a:t>details along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Raspberry </a:t>
            </a:r>
            <a:r>
              <a:rPr sz="2000" dirty="0">
                <a:latin typeface="Times New Roman"/>
                <a:cs typeface="Times New Roman"/>
              </a:rPr>
              <a:t>IP address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160020" algn="ctr">
              <a:lnSpc>
                <a:spcPct val="100000"/>
              </a:lnSpc>
              <a:spcBef>
                <a:spcPts val="1205"/>
              </a:spcBef>
            </a:pPr>
            <a:r>
              <a:rPr sz="2000" b="1" dirty="0">
                <a:latin typeface="Times New Roman"/>
                <a:cs typeface="Times New Roman"/>
              </a:rPr>
              <a:t>192.168.69.129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Step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3.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Connect the</a:t>
            </a:r>
            <a:r>
              <a:rPr sz="2400" b="1" spc="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camera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000" spc="-10" dirty="0">
                <a:latin typeface="Times New Roman"/>
                <a:cs typeface="Times New Roman"/>
              </a:rPr>
              <a:t>Connect the camera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5" dirty="0">
                <a:latin typeface="Times New Roman"/>
                <a:cs typeface="Times New Roman"/>
              </a:rPr>
              <a:t>Pi </a:t>
            </a:r>
            <a:r>
              <a:rPr sz="2000" spc="-10" dirty="0">
                <a:latin typeface="Times New Roman"/>
                <a:cs typeface="Times New Roman"/>
              </a:rPr>
              <a:t>CSI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port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84135" y="3505200"/>
            <a:ext cx="4687824" cy="351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73183" y="1219200"/>
            <a:ext cx="3429000" cy="1752600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855"/>
              </a:spcBef>
            </a:pP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 for </a:t>
            </a:r>
            <a:r>
              <a:rPr sz="1200" spc="-30" dirty="0">
                <a:solidFill>
                  <a:srgbClr val="FF0000"/>
                </a:solidFill>
                <a:latin typeface="Times New Roman"/>
                <a:cs typeface="Times New Roman"/>
              </a:rPr>
              <a:t>Video</a:t>
            </a:r>
            <a:r>
              <a:rPr sz="1200" spc="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Streaming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1:Enable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the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Raspberry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Pi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Camera</a:t>
            </a:r>
            <a:r>
              <a:rPr sz="1200" spc="-7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Module.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2:Find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the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Raspberry Pi IP</a:t>
            </a:r>
            <a:r>
              <a:rPr sz="1200" b="1" spc="-45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15" dirty="0">
                <a:solidFill>
                  <a:srgbClr val="205868"/>
                </a:solidFill>
                <a:latin typeface="Times New Roman"/>
                <a:cs typeface="Times New Roman"/>
              </a:rPr>
              <a:t>Address.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3:Connect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the</a:t>
            </a:r>
            <a:r>
              <a:rPr sz="1200" b="1" spc="-30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camera.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4:Write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the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Python</a:t>
            </a:r>
            <a:r>
              <a:rPr sz="1200" spc="5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Script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5:Accessing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the </a:t>
            </a:r>
            <a:r>
              <a:rPr sz="1200" spc="-30" dirty="0">
                <a:solidFill>
                  <a:srgbClr val="30859C"/>
                </a:solidFill>
                <a:latin typeface="Times New Roman"/>
                <a:cs typeface="Times New Roman"/>
              </a:rPr>
              <a:t>Video</a:t>
            </a:r>
            <a:r>
              <a:rPr sz="1200" spc="-114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Streaming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2063" y="5105400"/>
            <a:ext cx="5760720" cy="19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18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543" y="1273886"/>
            <a:ext cx="424053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solidFill>
                  <a:srgbClr val="6F2F9F"/>
                </a:solidFill>
                <a:latin typeface="Times New Roman"/>
                <a:cs typeface="Times New Roman"/>
              </a:rPr>
              <a:t>Step 4. </a:t>
            </a:r>
            <a:r>
              <a:rPr sz="22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Activating the python</a:t>
            </a:r>
            <a:r>
              <a:rPr sz="2200" b="1" spc="-3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script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543" y="1621536"/>
            <a:ext cx="583311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1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Initiates </a:t>
            </a:r>
            <a:r>
              <a:rPr sz="1800" spc="-5" dirty="0">
                <a:latin typeface="Times New Roman"/>
                <a:cs typeface="Times New Roman"/>
              </a:rPr>
              <a:t>Socket </a:t>
            </a:r>
            <a:r>
              <a:rPr sz="1800" spc="5" dirty="0">
                <a:latin typeface="Times New Roman"/>
                <a:cs typeface="Times New Roman"/>
              </a:rPr>
              <a:t>port </a:t>
            </a:r>
            <a:r>
              <a:rPr sz="1800" spc="-5" dirty="0">
                <a:latin typeface="Times New Roman"/>
                <a:cs typeface="Times New Roman"/>
              </a:rPr>
              <a:t>addresses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10" dirty="0">
                <a:latin typeface="Times New Roman"/>
                <a:cs typeface="Times New Roman"/>
              </a:rPr>
              <a:t>assign </a:t>
            </a:r>
            <a:r>
              <a:rPr sz="1800" spc="-20" dirty="0">
                <a:latin typeface="Times New Roman"/>
                <a:cs typeface="Times New Roman"/>
              </a:rPr>
              <a:t>Web-Server </a:t>
            </a:r>
            <a:r>
              <a:rPr sz="1800" spc="-5" dirty="0">
                <a:latin typeface="Times New Roman"/>
                <a:cs typeface="Times New Roman"/>
              </a:rPr>
              <a:t>at </a:t>
            </a:r>
            <a:r>
              <a:rPr sz="1800" spc="10" dirty="0">
                <a:latin typeface="Times New Roman"/>
                <a:cs typeface="Times New Roman"/>
              </a:rPr>
              <a:t>8000  </a:t>
            </a:r>
            <a:r>
              <a:rPr sz="1800" spc="5" dirty="0">
                <a:latin typeface="Times New Roman"/>
                <a:cs typeface="Times New Roman"/>
              </a:rPr>
              <a:t>port </a:t>
            </a:r>
            <a:r>
              <a:rPr sz="1800" spc="-5" dirty="0">
                <a:latin typeface="Times New Roman"/>
                <a:cs typeface="Times New Roman"/>
              </a:rPr>
              <a:t>for Data </a:t>
            </a:r>
            <a:r>
              <a:rPr sz="1800" spc="-20" dirty="0">
                <a:latin typeface="Times New Roman"/>
                <a:cs typeface="Times New Roman"/>
              </a:rPr>
              <a:t>Transfer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protocols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Times New Roman"/>
                <a:cs typeface="Times New Roman"/>
              </a:rPr>
              <a:t>Activates </a:t>
            </a:r>
            <a:r>
              <a:rPr sz="1800" spc="-5" dirty="0">
                <a:latin typeface="Times New Roman"/>
                <a:cs typeface="Times New Roman"/>
              </a:rPr>
              <a:t>live video streaming from pi-camera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module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Sends SMS notification to Client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Devices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543" y="3241470"/>
            <a:ext cx="5977255" cy="179070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200" b="1" dirty="0">
                <a:solidFill>
                  <a:srgbClr val="6F2F9F"/>
                </a:solidFill>
                <a:latin typeface="Times New Roman"/>
                <a:cs typeface="Times New Roman"/>
              </a:rPr>
              <a:t>5.Accessing </a:t>
            </a:r>
            <a:r>
              <a:rPr sz="22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the video</a:t>
            </a:r>
            <a:r>
              <a:rPr sz="2200" b="1" spc="-1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6F2F9F"/>
                </a:solidFill>
                <a:latin typeface="Times New Roman"/>
                <a:cs typeface="Times New Roman"/>
              </a:rPr>
              <a:t>streaming</a:t>
            </a:r>
            <a:endParaRPr sz="2200">
              <a:latin typeface="Times New Roman"/>
              <a:cs typeface="Times New Roman"/>
            </a:endParaRPr>
          </a:p>
          <a:p>
            <a:pPr marL="259079" marR="5080" algn="ctr">
              <a:lnSpc>
                <a:spcPct val="150100"/>
              </a:lnSpc>
              <a:spcBef>
                <a:spcPts val="85"/>
              </a:spcBef>
            </a:pPr>
            <a:r>
              <a:rPr sz="1800" dirty="0">
                <a:latin typeface="Times New Roman"/>
                <a:cs typeface="Times New Roman"/>
              </a:rPr>
              <a:t>Client </a:t>
            </a:r>
            <a:r>
              <a:rPr sz="1800" spc="-10" dirty="0">
                <a:latin typeface="Times New Roman"/>
                <a:cs typeface="Times New Roman"/>
              </a:rPr>
              <a:t>Devices can access </a:t>
            </a:r>
            <a:r>
              <a:rPr sz="1800" spc="-5" dirty="0">
                <a:latin typeface="Times New Roman"/>
                <a:cs typeface="Times New Roman"/>
              </a:rPr>
              <a:t>your video streaming </a:t>
            </a:r>
            <a:r>
              <a:rPr sz="1800" spc="-15" dirty="0">
                <a:latin typeface="Times New Roman"/>
                <a:cs typeface="Times New Roman"/>
              </a:rPr>
              <a:t>web </a:t>
            </a:r>
            <a:r>
              <a:rPr sz="1800" spc="-10" dirty="0">
                <a:latin typeface="Times New Roman"/>
                <a:cs typeface="Times New Roman"/>
              </a:rPr>
              <a:t>server </a:t>
            </a:r>
            <a:r>
              <a:rPr sz="1800" spc="-5" dirty="0">
                <a:latin typeface="Times New Roman"/>
                <a:cs typeface="Times New Roman"/>
              </a:rPr>
              <a:t>at:  </a:t>
            </a:r>
            <a:r>
              <a:rPr sz="1800" spc="-10" dirty="0">
                <a:latin typeface="Times New Roman"/>
                <a:cs typeface="Times New Roman"/>
              </a:rPr>
              <a:t>http://</a:t>
            </a:r>
            <a:r>
              <a:rPr sz="1800" b="1" spc="-10" dirty="0">
                <a:latin typeface="Times New Roman"/>
                <a:cs typeface="Times New Roman"/>
              </a:rPr>
              <a:t>&lt;Your_Pi_IP_Address&gt;</a:t>
            </a:r>
            <a:r>
              <a:rPr sz="1800" spc="-10" dirty="0">
                <a:latin typeface="Times New Roman"/>
                <a:cs typeface="Times New Roman"/>
              </a:rPr>
              <a:t>:8000  </a:t>
            </a:r>
            <a:r>
              <a:rPr sz="18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http://192.168.68.129:8000</a:t>
            </a:r>
            <a:r>
              <a:rPr sz="180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543" y="5417443"/>
            <a:ext cx="6109335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latin typeface="Times New Roman"/>
                <a:cs typeface="Times New Roman"/>
              </a:rPr>
              <a:t>Both </a:t>
            </a:r>
            <a:r>
              <a:rPr sz="1800" b="1" spc="-10" dirty="0">
                <a:latin typeface="Times New Roman"/>
                <a:cs typeface="Times New Roman"/>
              </a:rPr>
              <a:t>client device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b="1" spc="-20" dirty="0">
                <a:latin typeface="Times New Roman"/>
                <a:cs typeface="Times New Roman"/>
              </a:rPr>
              <a:t>Web-server </a:t>
            </a:r>
            <a:r>
              <a:rPr sz="1800" b="1" dirty="0">
                <a:latin typeface="Times New Roman"/>
                <a:cs typeface="Times New Roman"/>
              </a:rPr>
              <a:t>system </a:t>
            </a:r>
            <a:r>
              <a:rPr sz="1800" dirty="0">
                <a:latin typeface="Times New Roman"/>
                <a:cs typeface="Times New Roman"/>
              </a:rPr>
              <a:t>has to </a:t>
            </a:r>
            <a:r>
              <a:rPr sz="1800" spc="5" dirty="0">
                <a:latin typeface="Times New Roman"/>
                <a:cs typeface="Times New Roman"/>
              </a:rPr>
              <a:t>be </a:t>
            </a:r>
            <a:r>
              <a:rPr sz="1800" dirty="0">
                <a:latin typeface="Times New Roman"/>
                <a:cs typeface="Times New Roman"/>
              </a:rPr>
              <a:t>connected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15" dirty="0">
                <a:latin typeface="Times New Roman"/>
                <a:cs typeface="Times New Roman"/>
              </a:rPr>
              <a:t>same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network.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2255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25240" y="103682"/>
            <a:ext cx="5003165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8640" y="103682"/>
            <a:ext cx="1168704" cy="1116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77656" y="103682"/>
            <a:ext cx="760260" cy="1116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75023" y="202133"/>
            <a:ext cx="52330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782060" algn="l"/>
              </a:tabLst>
            </a:pPr>
            <a:r>
              <a:rPr spc="10" dirty="0"/>
              <a:t>1.</a:t>
            </a:r>
            <a:r>
              <a:rPr spc="-415" dirty="0"/>
              <a:t> </a:t>
            </a:r>
            <a:r>
              <a:rPr spc="-45" dirty="0"/>
              <a:t>Video</a:t>
            </a:r>
            <a:r>
              <a:rPr spc="-55" dirty="0"/>
              <a:t> </a:t>
            </a:r>
            <a:r>
              <a:rPr spc="-5" dirty="0"/>
              <a:t>Streaming	</a:t>
            </a:r>
            <a:r>
              <a:rPr spc="10" dirty="0"/>
              <a:t>cont….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73183" y="1066800"/>
            <a:ext cx="3429000" cy="1752600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855"/>
              </a:spcBef>
            </a:pP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 for </a:t>
            </a:r>
            <a:r>
              <a:rPr sz="1200" spc="-30" dirty="0">
                <a:solidFill>
                  <a:srgbClr val="FF0000"/>
                </a:solidFill>
                <a:latin typeface="Times New Roman"/>
                <a:cs typeface="Times New Roman"/>
              </a:rPr>
              <a:t>Video</a:t>
            </a:r>
            <a:r>
              <a:rPr sz="1200" spc="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Streaming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1:Enable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the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Raspberry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Pi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Camera</a:t>
            </a:r>
            <a:r>
              <a:rPr sz="1200" spc="-7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Module.</a:t>
            </a:r>
            <a:endParaRPr sz="1200">
              <a:latin typeface="Times New Roman"/>
              <a:cs typeface="Times New Roman"/>
            </a:endParaRPr>
          </a:p>
          <a:p>
            <a:pPr marL="93980" marR="836930">
              <a:lnSpc>
                <a:spcPct val="150000"/>
              </a:lnSpc>
              <a:spcBef>
                <a:spcPts val="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2:Find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the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Raspberry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Pi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IP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Address.  </a:t>
            </a: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3:Connect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the</a:t>
            </a:r>
            <a:r>
              <a:rPr sz="1200" spc="2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camera.</a:t>
            </a:r>
            <a:endParaRPr sz="1200">
              <a:latin typeface="Times New Roman"/>
              <a:cs typeface="Times New Roman"/>
            </a:endParaRPr>
          </a:p>
          <a:p>
            <a:pPr marL="93980" marR="878840">
              <a:lnSpc>
                <a:spcPct val="150000"/>
              </a:lnSpc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4:Activating the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Python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Script 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5:Accessing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the </a:t>
            </a:r>
            <a:r>
              <a:rPr sz="1200" b="1" spc="-15" dirty="0">
                <a:solidFill>
                  <a:srgbClr val="205868"/>
                </a:solidFill>
                <a:latin typeface="Times New Roman"/>
                <a:cs typeface="Times New Roman"/>
              </a:rPr>
              <a:t>Video</a:t>
            </a:r>
            <a:r>
              <a:rPr sz="1200" b="1" spc="-35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Streaming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73367" y="2910839"/>
            <a:ext cx="2566416" cy="3700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66308" y="6667601"/>
            <a:ext cx="42557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Fig.9. </a:t>
            </a: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Message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showing </a:t>
            </a:r>
            <a:r>
              <a:rPr sz="1800" spc="-20" dirty="0">
                <a:solidFill>
                  <a:srgbClr val="974707"/>
                </a:solidFill>
                <a:latin typeface="Times New Roman"/>
                <a:cs typeface="Times New Roman"/>
              </a:rPr>
              <a:t>Video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Streaming</a:t>
            </a:r>
            <a:r>
              <a:rPr sz="1800" spc="-2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link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99247" y="2892551"/>
            <a:ext cx="5274436" cy="23300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81438" y="3117595"/>
            <a:ext cx="211455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5715" algn="ctr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After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clicking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link 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video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streaming</a:t>
            </a:r>
            <a:r>
              <a:rPr sz="1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starts 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your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mobile.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This 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message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sent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the 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help of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GSM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Module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59" y="2274061"/>
            <a:ext cx="12833985" cy="749300"/>
          </a:xfrm>
          <a:custGeom>
            <a:avLst/>
            <a:gdLst/>
            <a:ahLst/>
            <a:cxnLst/>
            <a:rect l="l" t="t" r="r" b="b"/>
            <a:pathLst>
              <a:path w="12833985" h="749300">
                <a:moveTo>
                  <a:pt x="0" y="0"/>
                </a:moveTo>
                <a:lnTo>
                  <a:pt x="12833821" y="0"/>
                </a:lnTo>
                <a:lnTo>
                  <a:pt x="12833821" y="749280"/>
                </a:lnTo>
                <a:lnTo>
                  <a:pt x="0" y="749280"/>
                </a:lnTo>
                <a:lnTo>
                  <a:pt x="0" y="0"/>
                </a:lnTo>
                <a:close/>
              </a:path>
            </a:pathLst>
          </a:custGeom>
          <a:solidFill>
            <a:srgbClr val="2B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59" y="2290486"/>
            <a:ext cx="12931775" cy="65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235" dirty="0">
                <a:solidFill>
                  <a:srgbClr val="F2F2F2"/>
                </a:solidFill>
                <a:latin typeface="Arial"/>
                <a:cs typeface="Arial"/>
              </a:rPr>
              <a:t>------INTRODUCTION------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6913" y="3775598"/>
            <a:ext cx="678180" cy="593090"/>
          </a:xfrm>
          <a:custGeom>
            <a:avLst/>
            <a:gdLst/>
            <a:ahLst/>
            <a:cxnLst/>
            <a:rect l="l" t="t" r="r" b="b"/>
            <a:pathLst>
              <a:path w="678180" h="593089">
                <a:moveTo>
                  <a:pt x="0" y="0"/>
                </a:moveTo>
                <a:lnTo>
                  <a:pt x="677977" y="0"/>
                </a:lnTo>
                <a:lnTo>
                  <a:pt x="677977" y="592658"/>
                </a:lnTo>
                <a:lnTo>
                  <a:pt x="0" y="592658"/>
                </a:lnTo>
                <a:lnTo>
                  <a:pt x="0" y="0"/>
                </a:lnTo>
                <a:close/>
              </a:path>
            </a:pathLst>
          </a:custGeom>
          <a:solidFill>
            <a:srgbClr val="2B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45628" y="3775598"/>
            <a:ext cx="267970" cy="593090"/>
          </a:xfrm>
          <a:custGeom>
            <a:avLst/>
            <a:gdLst/>
            <a:ahLst/>
            <a:cxnLst/>
            <a:rect l="l" t="t" r="r" b="b"/>
            <a:pathLst>
              <a:path w="267970" h="593089">
                <a:moveTo>
                  <a:pt x="0" y="0"/>
                </a:moveTo>
                <a:lnTo>
                  <a:pt x="267371" y="0"/>
                </a:lnTo>
                <a:lnTo>
                  <a:pt x="267371" y="592658"/>
                </a:lnTo>
                <a:lnTo>
                  <a:pt x="0" y="592658"/>
                </a:lnTo>
                <a:lnTo>
                  <a:pt x="0" y="0"/>
                </a:lnTo>
                <a:close/>
              </a:path>
            </a:pathLst>
          </a:custGeom>
          <a:solidFill>
            <a:srgbClr val="1A1A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5695" y="4694377"/>
            <a:ext cx="3213735" cy="593090"/>
          </a:xfrm>
          <a:custGeom>
            <a:avLst/>
            <a:gdLst/>
            <a:ahLst/>
            <a:cxnLst/>
            <a:rect l="l" t="t" r="r" b="b"/>
            <a:pathLst>
              <a:path w="3213735" h="593089">
                <a:moveTo>
                  <a:pt x="0" y="0"/>
                </a:moveTo>
                <a:lnTo>
                  <a:pt x="3213362" y="0"/>
                </a:lnTo>
                <a:lnTo>
                  <a:pt x="3213362" y="592658"/>
                </a:lnTo>
                <a:lnTo>
                  <a:pt x="0" y="592658"/>
                </a:lnTo>
                <a:lnTo>
                  <a:pt x="0" y="0"/>
                </a:lnTo>
                <a:close/>
              </a:path>
            </a:pathLst>
          </a:custGeom>
          <a:solidFill>
            <a:srgbClr val="2B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54213" y="3780313"/>
            <a:ext cx="10283190" cy="14725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57580" algn="l"/>
              </a:tabLst>
            </a:pPr>
            <a:r>
              <a:rPr sz="3450" spc="50" dirty="0">
                <a:solidFill>
                  <a:srgbClr val="F2F2F2"/>
                </a:solidFill>
                <a:latin typeface="Times New Roman"/>
                <a:cs typeface="Times New Roman"/>
              </a:rPr>
              <a:t>The	main </a:t>
            </a:r>
            <a:r>
              <a:rPr sz="3450" spc="45" dirty="0">
                <a:solidFill>
                  <a:srgbClr val="F2F2F2"/>
                </a:solidFill>
                <a:latin typeface="Times New Roman"/>
                <a:cs typeface="Times New Roman"/>
              </a:rPr>
              <a:t>objective </a:t>
            </a:r>
            <a:r>
              <a:rPr sz="3450" spc="60" dirty="0">
                <a:solidFill>
                  <a:srgbClr val="F2F2F2"/>
                </a:solidFill>
                <a:latin typeface="Times New Roman"/>
                <a:cs typeface="Times New Roman"/>
              </a:rPr>
              <a:t>of </a:t>
            </a:r>
            <a:r>
              <a:rPr sz="3450" spc="50" dirty="0">
                <a:solidFill>
                  <a:srgbClr val="F2F2F2"/>
                </a:solidFill>
                <a:latin typeface="Times New Roman"/>
                <a:cs typeface="Times New Roman"/>
              </a:rPr>
              <a:t>our </a:t>
            </a:r>
            <a:r>
              <a:rPr sz="3450" spc="15" dirty="0">
                <a:solidFill>
                  <a:srgbClr val="F2F2F2"/>
                </a:solidFill>
                <a:latin typeface="Times New Roman"/>
                <a:cs typeface="Times New Roman"/>
              </a:rPr>
              <a:t>project </a:t>
            </a:r>
            <a:r>
              <a:rPr sz="3450" spc="35" dirty="0">
                <a:solidFill>
                  <a:srgbClr val="F2F2F2"/>
                </a:solidFill>
                <a:latin typeface="Times New Roman"/>
                <a:cs typeface="Times New Roman"/>
              </a:rPr>
              <a:t>is </a:t>
            </a:r>
            <a:r>
              <a:rPr sz="3450" spc="65" dirty="0">
                <a:solidFill>
                  <a:srgbClr val="F2F2F2"/>
                </a:solidFill>
                <a:latin typeface="Times New Roman"/>
                <a:cs typeface="Times New Roman"/>
              </a:rPr>
              <a:t>to </a:t>
            </a:r>
            <a:r>
              <a:rPr sz="3450" spc="60" dirty="0">
                <a:solidFill>
                  <a:srgbClr val="F2F2F2"/>
                </a:solidFill>
                <a:latin typeface="Times New Roman"/>
                <a:cs typeface="Times New Roman"/>
              </a:rPr>
              <a:t>design </a:t>
            </a:r>
            <a:r>
              <a:rPr sz="3450" spc="40" dirty="0">
                <a:solidFill>
                  <a:srgbClr val="F2F2F2"/>
                </a:solidFill>
                <a:latin typeface="Times New Roman"/>
                <a:cs typeface="Times New Roman"/>
              </a:rPr>
              <a:t>the</a:t>
            </a:r>
            <a:r>
              <a:rPr sz="3450" spc="-27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3450" spc="-35" dirty="0">
                <a:solidFill>
                  <a:srgbClr val="F2F2F2"/>
                </a:solidFill>
                <a:latin typeface="Times New Roman"/>
                <a:cs typeface="Times New Roman"/>
              </a:rPr>
              <a:t>Voice</a:t>
            </a:r>
            <a:endParaRPr sz="345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  <a:spcBef>
                <a:spcPts val="3095"/>
              </a:spcBef>
            </a:pPr>
            <a:r>
              <a:rPr sz="3450" spc="30" dirty="0">
                <a:solidFill>
                  <a:srgbClr val="F2F2F2"/>
                </a:solidFill>
                <a:latin typeface="Times New Roman"/>
                <a:cs typeface="Times New Roman"/>
              </a:rPr>
              <a:t>Automated </a:t>
            </a:r>
            <a:r>
              <a:rPr sz="3450" spc="45" dirty="0">
                <a:solidFill>
                  <a:srgbClr val="F2F2F2"/>
                </a:solidFill>
                <a:latin typeface="Times New Roman"/>
                <a:cs typeface="Times New Roman"/>
              </a:rPr>
              <a:t>Smart </a:t>
            </a:r>
            <a:r>
              <a:rPr sz="3450" dirty="0">
                <a:solidFill>
                  <a:srgbClr val="F2F2F2"/>
                </a:solidFill>
                <a:latin typeface="Times New Roman"/>
                <a:cs typeface="Times New Roman"/>
              </a:rPr>
              <a:t>Watch </a:t>
            </a:r>
            <a:r>
              <a:rPr sz="3450" spc="70" dirty="0">
                <a:solidFill>
                  <a:srgbClr val="F2F2F2"/>
                </a:solidFill>
                <a:latin typeface="Times New Roman"/>
                <a:cs typeface="Times New Roman"/>
              </a:rPr>
              <a:t>for </a:t>
            </a:r>
            <a:r>
              <a:rPr sz="3450" dirty="0">
                <a:solidFill>
                  <a:srgbClr val="F2F2F2"/>
                </a:solidFill>
                <a:latin typeface="Times New Roman"/>
                <a:cs typeface="Times New Roman"/>
              </a:rPr>
              <a:t>Women's </a:t>
            </a:r>
            <a:r>
              <a:rPr sz="3450" spc="40" dirty="0">
                <a:solidFill>
                  <a:srgbClr val="F2F2F2"/>
                </a:solidFill>
                <a:latin typeface="Times New Roman"/>
                <a:cs typeface="Times New Roman"/>
              </a:rPr>
              <a:t>Safety </a:t>
            </a:r>
            <a:r>
              <a:rPr sz="3450" spc="30" dirty="0">
                <a:solidFill>
                  <a:srgbClr val="F2F2F2"/>
                </a:solidFill>
                <a:latin typeface="Times New Roman"/>
                <a:cs typeface="Times New Roman"/>
              </a:rPr>
              <a:t>using</a:t>
            </a:r>
            <a:r>
              <a:rPr sz="3450" spc="27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3450" spc="60" dirty="0">
                <a:solidFill>
                  <a:srgbClr val="F2F2F2"/>
                </a:solidFill>
                <a:latin typeface="Times New Roman"/>
                <a:cs typeface="Times New Roman"/>
              </a:rPr>
              <a:t>IOT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2056" y="5613156"/>
            <a:ext cx="2129790" cy="593090"/>
          </a:xfrm>
          <a:prstGeom prst="rect">
            <a:avLst/>
          </a:prstGeom>
          <a:solidFill>
            <a:srgbClr val="2B2828"/>
          </a:solidFill>
        </p:spPr>
        <p:txBody>
          <a:bodyPr vert="horz" wrap="square" lIns="0" tIns="190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0"/>
              </a:spcBef>
            </a:pPr>
            <a:r>
              <a:rPr sz="3450" spc="15" dirty="0">
                <a:solidFill>
                  <a:srgbClr val="F2F2F2"/>
                </a:solidFill>
                <a:latin typeface="Times New Roman"/>
                <a:cs typeface="Times New Roman"/>
              </a:rPr>
              <a:t>Technology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2516" y="5613156"/>
            <a:ext cx="655955" cy="593090"/>
          </a:xfrm>
          <a:prstGeom prst="rect">
            <a:avLst/>
          </a:prstGeom>
          <a:solidFill>
            <a:srgbClr val="1A1A1C"/>
          </a:solidFill>
        </p:spPr>
        <p:txBody>
          <a:bodyPr vert="horz" wrap="square" lIns="0" tIns="190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0"/>
              </a:spcBef>
            </a:pPr>
            <a:r>
              <a:rPr sz="3450" spc="15" dirty="0">
                <a:solidFill>
                  <a:srgbClr val="F2F2F2"/>
                </a:solidFill>
                <a:latin typeface="Times New Roman"/>
                <a:cs typeface="Times New Roman"/>
              </a:rPr>
              <a:t>and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4779" y="5613156"/>
            <a:ext cx="1413510" cy="593090"/>
          </a:xfrm>
          <a:prstGeom prst="rect">
            <a:avLst/>
          </a:prstGeom>
          <a:solidFill>
            <a:srgbClr val="2B2828"/>
          </a:solidFill>
        </p:spPr>
        <p:txBody>
          <a:bodyPr vert="horz" wrap="square" lIns="0" tIns="190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0"/>
              </a:spcBef>
            </a:pPr>
            <a:r>
              <a:rPr sz="3450" spc="40" dirty="0">
                <a:solidFill>
                  <a:srgbClr val="F2F2F2"/>
                </a:solidFill>
                <a:latin typeface="Times New Roman"/>
                <a:cs typeface="Times New Roman"/>
              </a:rPr>
              <a:t>Python.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1203AAE-EE28-4675-989A-0F51491427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8028" y="6803136"/>
            <a:ext cx="2992564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7A84D4-F157-4DC7-BFE0-15BCAB9E5692}"/>
              </a:ext>
            </a:extLst>
          </p:cNvPr>
          <p:cNvCxnSpPr/>
          <p:nvPr/>
        </p:nvCxnSpPr>
        <p:spPr>
          <a:xfrm>
            <a:off x="0" y="1828800"/>
            <a:ext cx="391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4779E27-457C-4F8A-B682-5BF432497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"/>
            <a:ext cx="13004800" cy="73134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29F267-ABAA-4AE4-9592-FD419D41C6E6}"/>
              </a:ext>
            </a:extLst>
          </p:cNvPr>
          <p:cNvSpPr/>
          <p:nvPr/>
        </p:nvSpPr>
        <p:spPr>
          <a:xfrm>
            <a:off x="156936" y="4318529"/>
            <a:ext cx="6248400" cy="260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CD54D333-B2AD-4D77-B567-873C3E52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" y="495583"/>
            <a:ext cx="6400800" cy="286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91785F-9301-42F0-8E1D-6A666C3BA8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0950" y="535986"/>
            <a:ext cx="6059314" cy="2823538"/>
          </a:xfrm>
          <a:prstGeom prst="rect">
            <a:avLst/>
          </a:prstGeom>
        </p:spPr>
      </p:pic>
      <p:sp>
        <p:nvSpPr>
          <p:cNvPr id="28" name="Slide Number Placeholder 7">
            <a:extLst>
              <a:ext uri="{FF2B5EF4-FFF2-40B4-BE49-F238E27FC236}">
                <a16:creationId xmlns:a16="http://schemas.microsoft.com/office/drawing/2014/main" id="{76F52814-E1D6-46DD-B14C-CB320B3382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8028" y="6803136"/>
            <a:ext cx="2992564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BE0B103-7ECD-481B-B784-A283DBA3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4166616"/>
            <a:ext cx="64770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F1B5067-6C93-4BF8-B195-5AF50A513273}"/>
              </a:ext>
            </a:extLst>
          </p:cNvPr>
          <p:cNvSpPr/>
          <p:nvPr/>
        </p:nvSpPr>
        <p:spPr>
          <a:xfrm>
            <a:off x="861755" y="3372274"/>
            <a:ext cx="4838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Fig.10.Video Streaming (Embedded Systems Lab)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10E5B0-B6A4-461E-8A13-7DB76A49B030}"/>
              </a:ext>
            </a:extLst>
          </p:cNvPr>
          <p:cNvSpPr/>
          <p:nvPr/>
        </p:nvSpPr>
        <p:spPr>
          <a:xfrm>
            <a:off x="8013357" y="3356785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Fig.11.Video Streaming (H-Block)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A366D9-BFEA-4198-B379-E13C570E4512}"/>
              </a:ext>
            </a:extLst>
          </p:cNvPr>
          <p:cNvSpPr/>
          <p:nvPr/>
        </p:nvSpPr>
        <p:spPr>
          <a:xfrm>
            <a:off x="1701800" y="6913602"/>
            <a:ext cx="3389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Fig.12.Video Streaming (Balcony)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53F0DD-0C88-449F-90CC-AE27028A857D}"/>
              </a:ext>
            </a:extLst>
          </p:cNvPr>
          <p:cNvSpPr/>
          <p:nvPr/>
        </p:nvSpPr>
        <p:spPr>
          <a:xfrm>
            <a:off x="8134208" y="6924139"/>
            <a:ext cx="340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Fig.13.Video Streaming (H-Block)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F08580-6603-4E67-8D3A-70845D7850B1}"/>
              </a:ext>
            </a:extLst>
          </p:cNvPr>
          <p:cNvSpPr txBox="1"/>
          <p:nvPr/>
        </p:nvSpPr>
        <p:spPr>
          <a:xfrm>
            <a:off x="4623254" y="-6485"/>
            <a:ext cx="356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Client Device -</a:t>
            </a:r>
            <a:r>
              <a:rPr lang="en-US"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Laptop</a:t>
            </a:r>
            <a:endParaRPr lang="en-US" sz="2400" b="1" u="sn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D8E42-3525-4BC1-8F9E-548EF6992DAE}"/>
              </a:ext>
            </a:extLst>
          </p:cNvPr>
          <p:cNvSpPr txBox="1"/>
          <p:nvPr/>
        </p:nvSpPr>
        <p:spPr>
          <a:xfrm>
            <a:off x="1473200" y="3820969"/>
            <a:ext cx="875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05175">
              <a:lnSpc>
                <a:spcPct val="100000"/>
              </a:lnSpc>
              <a:spcBef>
                <a:spcPts val="1045"/>
              </a:spcBef>
            </a:pPr>
            <a:r>
              <a:rPr lang="en-US"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Client Device -</a:t>
            </a:r>
            <a:r>
              <a:rPr lang="en-US"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>
                <a:solidFill>
                  <a:srgbClr val="6F2F9F"/>
                </a:solidFill>
                <a:latin typeface="Times New Roman"/>
                <a:cs typeface="Times New Roman"/>
              </a:rPr>
              <a:t>Mobile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6614CB-1877-4700-B2DA-95BF429DA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50" y="4285145"/>
            <a:ext cx="6026057" cy="26407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0038" y="532048"/>
            <a:ext cx="6039188" cy="259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346" y="538150"/>
            <a:ext cx="6165371" cy="2634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62494" y="6908889"/>
            <a:ext cx="2475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2809" y="4189649"/>
            <a:ext cx="6047991" cy="2592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680" y="4149649"/>
            <a:ext cx="6109616" cy="2631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7000" y="3367778"/>
            <a:ext cx="401970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Fig.14.Video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Streaming</a:t>
            </a:r>
            <a:r>
              <a:rPr sz="1800" spc="-40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(A-Block)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7198" y="3291578"/>
            <a:ext cx="40944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Fig.15.Video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Streaming </a:t>
            </a: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(At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the</a:t>
            </a:r>
            <a:r>
              <a:rPr sz="1800" spc="-9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A-Block)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171" y="6939145"/>
            <a:ext cx="520202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Fig.16.Video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Streaming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(Outer </a:t>
            </a: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Garden </a:t>
            </a:r>
            <a:r>
              <a:rPr sz="1800" spc="5" dirty="0">
                <a:solidFill>
                  <a:srgbClr val="974707"/>
                </a:solidFill>
                <a:latin typeface="Times New Roman"/>
                <a:cs typeface="Times New Roman"/>
              </a:rPr>
              <a:t>of</a:t>
            </a:r>
            <a:r>
              <a:rPr lang="en-IN" sz="1800" spc="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14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A-Block)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13024" y="6939145"/>
            <a:ext cx="41486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Fig.17.Video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Streaming (Main</a:t>
            </a:r>
            <a:r>
              <a:rPr sz="1800" spc="-2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Entrance)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70D4B-801A-4CDD-9500-C894A5A32493}"/>
              </a:ext>
            </a:extLst>
          </p:cNvPr>
          <p:cNvSpPr txBox="1"/>
          <p:nvPr/>
        </p:nvSpPr>
        <p:spPr>
          <a:xfrm>
            <a:off x="3911600" y="86232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Range of Communication  (Live Video Streaming)</a:t>
            </a:r>
            <a:endParaRPr lang="en-US" sz="2000" b="1" u="sng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7605" y="698752"/>
            <a:ext cx="5858378" cy="2349248"/>
          </a:xfrm>
          <a:custGeom>
            <a:avLst/>
            <a:gdLst/>
            <a:ahLst/>
            <a:cxnLst/>
            <a:rect l="l" t="t" r="r" b="b"/>
            <a:pathLst>
              <a:path w="6248400" h="2971800">
                <a:moveTo>
                  <a:pt x="0" y="2971800"/>
                </a:moveTo>
                <a:lnTo>
                  <a:pt x="6248400" y="2971800"/>
                </a:lnTo>
                <a:lnTo>
                  <a:pt x="6248400" y="0"/>
                </a:lnTo>
                <a:lnTo>
                  <a:pt x="0" y="0"/>
                </a:lnTo>
                <a:lnTo>
                  <a:pt x="0" y="2971800"/>
                </a:lnTo>
                <a:close/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600" y="685799"/>
            <a:ext cx="5921248" cy="2438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4191003"/>
            <a:ext cx="5941252" cy="2460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7605" y="4197325"/>
            <a:ext cx="5918390" cy="2419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35662" y="6841029"/>
            <a:ext cx="24112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0158" y="644900"/>
            <a:ext cx="5989834" cy="2433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69703" y="3223772"/>
            <a:ext cx="391829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Fig.18.Video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Streaming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(MHP</a:t>
            </a:r>
            <a:r>
              <a:rPr sz="1800" spc="-100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Canteen)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5400" y="3212386"/>
            <a:ext cx="42264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Fig.19.Video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Streaming </a:t>
            </a: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(Basket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ball Court)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8639" y="6788149"/>
            <a:ext cx="42543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Fig.20.Video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Streaming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(U-Block</a:t>
            </a:r>
            <a:r>
              <a:rPr sz="1800" spc="-90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Ground)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79324" y="6776942"/>
            <a:ext cx="3835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Fig.21.Video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Streaming</a:t>
            </a:r>
            <a:r>
              <a:rPr sz="1800" spc="-40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(U-Block)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1D5EF-D3AB-4CA5-91CC-C0DCF82A73B5}"/>
              </a:ext>
            </a:extLst>
          </p:cNvPr>
          <p:cNvSpPr txBox="1"/>
          <p:nvPr/>
        </p:nvSpPr>
        <p:spPr>
          <a:xfrm>
            <a:off x="3911600" y="86232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5" dirty="0">
                <a:solidFill>
                  <a:srgbClr val="6F2F9F"/>
                </a:solidFill>
                <a:latin typeface="Times New Roman"/>
                <a:cs typeface="Times New Roman"/>
              </a:rPr>
              <a:t>Range of </a:t>
            </a:r>
            <a:r>
              <a:rPr lang="en-US"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Communication</a:t>
            </a:r>
            <a:r>
              <a:rPr lang="en-US" spc="-5" dirty="0">
                <a:solidFill>
                  <a:srgbClr val="6F2F9F"/>
                </a:solidFill>
                <a:latin typeface="Times New Roman"/>
                <a:cs typeface="Times New Roman"/>
              </a:rPr>
              <a:t>  (Live Video Streaming)</a:t>
            </a:r>
            <a:endParaRPr lang="en-US" b="1" u="sng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7200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20184" y="103682"/>
            <a:ext cx="4219829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9967" y="202133"/>
            <a:ext cx="38385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2. </a:t>
            </a:r>
            <a:r>
              <a:rPr spc="-105" dirty="0"/>
              <a:t>Voice</a:t>
            </a:r>
            <a:r>
              <a:rPr spc="-570" dirty="0"/>
              <a:t> </a:t>
            </a:r>
            <a:r>
              <a:rPr spc="-5" dirty="0"/>
              <a:t>Automation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90680" y="1537195"/>
            <a:ext cx="84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000" b="1" spc="-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543" y="885621"/>
            <a:ext cx="7306945" cy="18554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5158740" algn="l"/>
              </a:tabLst>
            </a:pPr>
            <a:r>
              <a:rPr sz="2000" spc="-65" dirty="0">
                <a:latin typeface="Times New Roman"/>
                <a:cs typeface="Times New Roman"/>
              </a:rPr>
              <a:t>To </a:t>
            </a:r>
            <a:r>
              <a:rPr sz="2000" spc="-10" dirty="0">
                <a:latin typeface="Times New Roman"/>
                <a:cs typeface="Times New Roman"/>
              </a:rPr>
              <a:t>Receive our </a:t>
            </a:r>
            <a:r>
              <a:rPr sz="2000" spc="-55" dirty="0">
                <a:latin typeface="Times New Roman"/>
                <a:cs typeface="Times New Roman"/>
              </a:rPr>
              <a:t>Voice </a:t>
            </a:r>
            <a:r>
              <a:rPr sz="2000" spc="-15" dirty="0">
                <a:latin typeface="Times New Roman"/>
                <a:cs typeface="Times New Roman"/>
              </a:rPr>
              <a:t>commands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	</a:t>
            </a:r>
            <a:r>
              <a:rPr sz="2000" spc="-5" dirty="0">
                <a:latin typeface="Times New Roman"/>
                <a:cs typeface="Times New Roman"/>
              </a:rPr>
              <a:t>related task , </a:t>
            </a:r>
            <a:r>
              <a:rPr sz="2000" spc="-85" dirty="0">
                <a:latin typeface="Times New Roman"/>
                <a:cs typeface="Times New Roman"/>
              </a:rPr>
              <a:t>We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</a:t>
            </a:r>
            <a:endParaRPr sz="2000" dirty="0">
              <a:latin typeface="Times New Roman"/>
              <a:cs typeface="Times New Roman"/>
            </a:endParaRPr>
          </a:p>
          <a:p>
            <a:pPr marL="1179830" indent="-253365">
              <a:lnSpc>
                <a:spcPct val="100000"/>
              </a:lnSpc>
              <a:spcBef>
                <a:spcPts val="1205"/>
              </a:spcBef>
              <a:buFont typeface="Times New Roman"/>
              <a:buAutoNum type="arabicPeriod"/>
              <a:tabLst>
                <a:tab pos="118046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Recognize </a:t>
            </a:r>
            <a:r>
              <a:rPr sz="2000" b="1" spc="-10" dirty="0">
                <a:latin typeface="Times New Roman"/>
                <a:cs typeface="Times New Roman"/>
              </a:rPr>
              <a:t>spoken </a:t>
            </a:r>
            <a:r>
              <a:rPr sz="2000" b="1" dirty="0">
                <a:latin typeface="Times New Roman"/>
                <a:cs typeface="Times New Roman"/>
              </a:rPr>
              <a:t>voice </a:t>
            </a:r>
            <a:r>
              <a:rPr sz="2000" b="1" spc="-5" dirty="0">
                <a:latin typeface="Times New Roman"/>
                <a:cs typeface="Times New Roman"/>
              </a:rPr>
              <a:t>(Speech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recognition</a:t>
            </a:r>
            <a:endParaRPr sz="2000" dirty="0">
              <a:latin typeface="Times New Roman"/>
              <a:cs typeface="Times New Roman"/>
            </a:endParaRPr>
          </a:p>
          <a:p>
            <a:pPr marL="1179830" indent="-253365">
              <a:lnSpc>
                <a:spcPct val="100000"/>
              </a:lnSpc>
              <a:spcBef>
                <a:spcPts val="1200"/>
              </a:spcBef>
              <a:buFont typeface="Times New Roman"/>
              <a:buAutoNum type="arabicPeriod"/>
              <a:tabLst>
                <a:tab pos="1180465" algn="l"/>
                <a:tab pos="373443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Output</a:t>
            </a:r>
            <a:r>
              <a:rPr sz="2000" b="1" spc="475" dirty="0">
                <a:latin typeface="Times New Roman"/>
                <a:cs typeface="Times New Roman"/>
              </a:rPr>
              <a:t> </a:t>
            </a:r>
            <a:r>
              <a:rPr sz="2000" b="1" spc="-45" dirty="0">
                <a:latin typeface="Times New Roman"/>
                <a:cs typeface="Times New Roman"/>
              </a:rPr>
              <a:t>Voice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Alert’s	</a:t>
            </a:r>
            <a:r>
              <a:rPr sz="2000" b="1" spc="-45" dirty="0">
                <a:latin typeface="Times New Roman"/>
                <a:cs typeface="Times New Roman"/>
              </a:rPr>
              <a:t>(Text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speech)</a:t>
            </a:r>
            <a:endParaRPr sz="20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“Provided </a:t>
            </a:r>
            <a:r>
              <a:rPr sz="2000" dirty="0">
                <a:solidFill>
                  <a:srgbClr val="6F2F9F"/>
                </a:solidFill>
                <a:latin typeface="Times New Roman"/>
                <a:cs typeface="Times New Roman"/>
              </a:rPr>
              <a:t>by </a:t>
            </a:r>
            <a:r>
              <a:rPr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Google </a:t>
            </a:r>
            <a:r>
              <a:rPr sz="2000" spc="-10" dirty="0">
                <a:solidFill>
                  <a:srgbClr val="6F2F9F"/>
                </a:solidFill>
                <a:latin typeface="Times New Roman"/>
                <a:cs typeface="Times New Roman"/>
              </a:rPr>
              <a:t>API</a:t>
            </a:r>
            <a:r>
              <a:rPr sz="2000" spc="-10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services”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542" y="3685106"/>
            <a:ext cx="7565129" cy="1061188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Step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1.Recognize spoken</a:t>
            </a:r>
            <a:r>
              <a:rPr sz="2400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voice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15"/>
              </a:spcBef>
              <a:buFont typeface="Arial" panose="020B0604020202020204" pitchFamily="34" charset="0"/>
              <a:buChar char="•"/>
            </a:pPr>
            <a:r>
              <a:rPr sz="2000" spc="-10" dirty="0">
                <a:latin typeface="Times New Roman"/>
                <a:cs typeface="Times New Roman"/>
              </a:rPr>
              <a:t>Python </a:t>
            </a:r>
            <a:r>
              <a:rPr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Speech </a:t>
            </a:r>
            <a:r>
              <a:rPr sz="2000" spc="-10" dirty="0">
                <a:solidFill>
                  <a:srgbClr val="6F2F9F"/>
                </a:solidFill>
                <a:latin typeface="Times New Roman"/>
                <a:cs typeface="Times New Roman"/>
              </a:rPr>
              <a:t>Recognition </a:t>
            </a:r>
            <a:r>
              <a:rPr sz="2000" spc="-10" dirty="0">
                <a:latin typeface="Times New Roman"/>
                <a:cs typeface="Times New Roman"/>
              </a:rPr>
              <a:t>module </a:t>
            </a:r>
            <a:r>
              <a:rPr sz="2000" spc="-5" dirty="0">
                <a:latin typeface="Times New Roman"/>
                <a:cs typeface="Times New Roman"/>
              </a:rPr>
              <a:t>converts spoken </a:t>
            </a:r>
            <a:r>
              <a:rPr sz="2000" spc="-10" dirty="0">
                <a:latin typeface="Times New Roman"/>
                <a:cs typeface="Times New Roman"/>
              </a:rPr>
              <a:t>words into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text.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542" y="4881194"/>
            <a:ext cx="12435929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10" dirty="0">
                <a:latin typeface="Times New Roman"/>
                <a:cs typeface="Times New Roman"/>
              </a:rPr>
              <a:t>sends input </a:t>
            </a:r>
            <a:r>
              <a:rPr sz="2000" dirty="0">
                <a:latin typeface="Times New Roman"/>
                <a:cs typeface="Times New Roman"/>
              </a:rPr>
              <a:t>recorded </a:t>
            </a:r>
            <a:r>
              <a:rPr sz="2000" spc="-5" dirty="0">
                <a:latin typeface="Times New Roman"/>
                <a:cs typeface="Times New Roman"/>
              </a:rPr>
              <a:t>speech to Google Database </a:t>
            </a:r>
            <a:r>
              <a:rPr sz="2000" spc="-15" dirty="0">
                <a:latin typeface="Times New Roman"/>
                <a:cs typeface="Times New Roman"/>
              </a:rPr>
              <a:t>where </a:t>
            </a:r>
            <a:r>
              <a:rPr sz="2000" spc="-10" dirty="0">
                <a:latin typeface="Times New Roman"/>
                <a:cs typeface="Times New Roman"/>
              </a:rPr>
              <a:t>user </a:t>
            </a:r>
            <a:r>
              <a:rPr sz="2000" spc="-5" dirty="0">
                <a:latin typeface="Times New Roman"/>
                <a:cs typeface="Times New Roman"/>
              </a:rPr>
              <a:t>speech is </a:t>
            </a:r>
            <a:r>
              <a:rPr sz="2000" spc="-10" dirty="0">
                <a:latin typeface="Times New Roman"/>
                <a:cs typeface="Times New Roman"/>
              </a:rPr>
              <a:t>analyzed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15" dirty="0">
                <a:latin typeface="Times New Roman"/>
                <a:cs typeface="Times New Roman"/>
              </a:rPr>
              <a:t>match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related </a:t>
            </a:r>
            <a:r>
              <a:rPr sz="2000" spc="-35" dirty="0">
                <a:latin typeface="Times New Roman"/>
                <a:cs typeface="Times New Roman"/>
              </a:rPr>
              <a:t>Text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Sentences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67036" y="1524905"/>
            <a:ext cx="2557271" cy="2124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87333" y="4380992"/>
            <a:ext cx="337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43735"/>
                </a:solidFill>
                <a:latin typeface="Times New Roman"/>
                <a:cs typeface="Times New Roman"/>
              </a:rPr>
              <a:t>Fig.21 </a:t>
            </a:r>
            <a:r>
              <a:rPr sz="1800" spc="-5" dirty="0">
                <a:solidFill>
                  <a:srgbClr val="943735"/>
                </a:solidFill>
                <a:latin typeface="Times New Roman"/>
                <a:cs typeface="Times New Roman"/>
              </a:rPr>
              <a:t>USB </a:t>
            </a:r>
            <a:r>
              <a:rPr sz="1800" dirty="0">
                <a:solidFill>
                  <a:srgbClr val="943735"/>
                </a:solidFill>
                <a:latin typeface="Times New Roman"/>
                <a:cs typeface="Times New Roman"/>
              </a:rPr>
              <a:t>2.0 </a:t>
            </a:r>
            <a:r>
              <a:rPr sz="1800" spc="5" dirty="0">
                <a:solidFill>
                  <a:srgbClr val="943735"/>
                </a:solidFill>
                <a:latin typeface="Times New Roman"/>
                <a:cs typeface="Times New Roman"/>
              </a:rPr>
              <a:t>Microphone </a:t>
            </a:r>
            <a:r>
              <a:rPr sz="1800" spc="-5" dirty="0">
                <a:solidFill>
                  <a:srgbClr val="943735"/>
                </a:solidFill>
                <a:latin typeface="Times New Roman"/>
                <a:cs typeface="Times New Roman"/>
              </a:rPr>
              <a:t>for</a:t>
            </a:r>
            <a:r>
              <a:rPr sz="1800" spc="-165" dirty="0">
                <a:solidFill>
                  <a:srgbClr val="943735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943735"/>
                </a:solidFill>
                <a:latin typeface="Times New Roman"/>
                <a:cs typeface="Times New Roman"/>
              </a:rPr>
              <a:t>RPI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42119" y="1487424"/>
            <a:ext cx="3274353" cy="28178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26698" y="6115430"/>
            <a:ext cx="1037390" cy="1668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4908" y="6114288"/>
            <a:ext cx="990600" cy="119380"/>
          </a:xfrm>
          <a:custGeom>
            <a:avLst/>
            <a:gdLst/>
            <a:ahLst/>
            <a:cxnLst/>
            <a:rect l="l" t="t" r="r" b="b"/>
            <a:pathLst>
              <a:path w="990600" h="119379">
                <a:moveTo>
                  <a:pt x="871727" y="0"/>
                </a:moveTo>
                <a:lnTo>
                  <a:pt x="871727" y="118872"/>
                </a:lnTo>
                <a:lnTo>
                  <a:pt x="950976" y="79248"/>
                </a:lnTo>
                <a:lnTo>
                  <a:pt x="891539" y="79248"/>
                </a:lnTo>
                <a:lnTo>
                  <a:pt x="891539" y="39624"/>
                </a:lnTo>
                <a:lnTo>
                  <a:pt x="950976" y="39624"/>
                </a:lnTo>
                <a:lnTo>
                  <a:pt x="871727" y="0"/>
                </a:lnTo>
                <a:close/>
              </a:path>
              <a:path w="990600" h="119379">
                <a:moveTo>
                  <a:pt x="871727" y="39624"/>
                </a:moveTo>
                <a:lnTo>
                  <a:pt x="0" y="39624"/>
                </a:lnTo>
                <a:lnTo>
                  <a:pt x="0" y="79248"/>
                </a:lnTo>
                <a:lnTo>
                  <a:pt x="871727" y="79248"/>
                </a:lnTo>
                <a:lnTo>
                  <a:pt x="871727" y="39624"/>
                </a:lnTo>
                <a:close/>
              </a:path>
              <a:path w="990600" h="119379">
                <a:moveTo>
                  <a:pt x="950976" y="39624"/>
                </a:moveTo>
                <a:lnTo>
                  <a:pt x="891539" y="39624"/>
                </a:lnTo>
                <a:lnTo>
                  <a:pt x="891539" y="79248"/>
                </a:lnTo>
                <a:lnTo>
                  <a:pt x="950976" y="79248"/>
                </a:lnTo>
                <a:lnTo>
                  <a:pt x="990600" y="59436"/>
                </a:lnTo>
                <a:lnTo>
                  <a:pt x="950976" y="396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0098" y="6039230"/>
            <a:ext cx="1037390" cy="1668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98307" y="6038088"/>
            <a:ext cx="990600" cy="119380"/>
          </a:xfrm>
          <a:custGeom>
            <a:avLst/>
            <a:gdLst/>
            <a:ahLst/>
            <a:cxnLst/>
            <a:rect l="l" t="t" r="r" b="b"/>
            <a:pathLst>
              <a:path w="990600" h="119379">
                <a:moveTo>
                  <a:pt x="871727" y="0"/>
                </a:moveTo>
                <a:lnTo>
                  <a:pt x="871727" y="118872"/>
                </a:lnTo>
                <a:lnTo>
                  <a:pt x="950976" y="79248"/>
                </a:lnTo>
                <a:lnTo>
                  <a:pt x="891540" y="79248"/>
                </a:lnTo>
                <a:lnTo>
                  <a:pt x="891540" y="39624"/>
                </a:lnTo>
                <a:lnTo>
                  <a:pt x="950976" y="39624"/>
                </a:lnTo>
                <a:lnTo>
                  <a:pt x="871727" y="0"/>
                </a:lnTo>
                <a:close/>
              </a:path>
              <a:path w="990600" h="119379">
                <a:moveTo>
                  <a:pt x="871727" y="39624"/>
                </a:moveTo>
                <a:lnTo>
                  <a:pt x="0" y="39624"/>
                </a:lnTo>
                <a:lnTo>
                  <a:pt x="0" y="79248"/>
                </a:lnTo>
                <a:lnTo>
                  <a:pt x="871727" y="79248"/>
                </a:lnTo>
                <a:lnTo>
                  <a:pt x="871727" y="39624"/>
                </a:lnTo>
                <a:close/>
              </a:path>
              <a:path w="990600" h="119379">
                <a:moveTo>
                  <a:pt x="950976" y="39624"/>
                </a:moveTo>
                <a:lnTo>
                  <a:pt x="891540" y="39624"/>
                </a:lnTo>
                <a:lnTo>
                  <a:pt x="891540" y="79248"/>
                </a:lnTo>
                <a:lnTo>
                  <a:pt x="950976" y="79248"/>
                </a:lnTo>
                <a:lnTo>
                  <a:pt x="990600" y="59436"/>
                </a:lnTo>
                <a:lnTo>
                  <a:pt x="950976" y="396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80" y="5418103"/>
            <a:ext cx="3179077" cy="17284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6111" y="5638800"/>
            <a:ext cx="909637" cy="513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9616" y="5638800"/>
            <a:ext cx="946226" cy="5133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9648" y="5563412"/>
            <a:ext cx="264731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8340">
              <a:lnSpc>
                <a:spcPct val="15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speech  “pyaudio”(python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module)</a:t>
            </a:r>
            <a:endParaRPr sz="1800" dirty="0">
              <a:latin typeface="Times New Roman"/>
              <a:cs typeface="Times New Roman"/>
            </a:endParaRPr>
          </a:p>
          <a:p>
            <a:pPr marL="731520">
              <a:lnSpc>
                <a:spcPct val="100000"/>
              </a:lnSpc>
              <a:spcBef>
                <a:spcPts val="1080"/>
              </a:spcBef>
            </a:pP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Microphone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66595" y="5328467"/>
            <a:ext cx="3179077" cy="17284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81015" y="5562600"/>
            <a:ext cx="1778254" cy="5133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53200" y="5562600"/>
            <a:ext cx="699325" cy="5133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010150" y="5486023"/>
            <a:ext cx="2303145" cy="1261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501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Google Speech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API 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Speech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r>
              <a:rPr sz="1800" b="1" spc="-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  Google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Cloud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09995" y="5328467"/>
            <a:ext cx="3179077" cy="17284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62743" y="5562600"/>
            <a:ext cx="1071181" cy="5133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27792" y="5562600"/>
            <a:ext cx="732828" cy="5133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772268" y="5486023"/>
            <a:ext cx="1462405" cy="1261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4445" algn="ctr">
              <a:lnSpc>
                <a:spcPct val="1501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Output 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Text  Text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sentences 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OLED</a:t>
            </a:r>
            <a:r>
              <a:rPr sz="18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Display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713" y="838200"/>
            <a:ext cx="8011863" cy="5697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330183" y="838200"/>
            <a:ext cx="4565904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7480" y="6542938"/>
            <a:ext cx="5995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974707"/>
                </a:solidFill>
                <a:latin typeface="Times New Roman"/>
                <a:cs typeface="Times New Roman"/>
              </a:rPr>
              <a:t>Fig.22 </a:t>
            </a:r>
            <a:r>
              <a:rPr sz="2400" spc="-15" dirty="0">
                <a:solidFill>
                  <a:srgbClr val="974707"/>
                </a:solidFill>
                <a:latin typeface="Times New Roman"/>
                <a:cs typeface="Times New Roman"/>
              </a:rPr>
              <a:t>Input </a:t>
            </a:r>
            <a:r>
              <a:rPr sz="2400" spc="-65" dirty="0">
                <a:solidFill>
                  <a:srgbClr val="974707"/>
                </a:solidFill>
                <a:latin typeface="Times New Roman"/>
                <a:cs typeface="Times New Roman"/>
              </a:rPr>
              <a:t>Voice </a:t>
            </a:r>
            <a:r>
              <a:rPr sz="2400" dirty="0">
                <a:solidFill>
                  <a:srgbClr val="974707"/>
                </a:solidFill>
                <a:latin typeface="Times New Roman"/>
                <a:cs typeface="Times New Roman"/>
              </a:rPr>
              <a:t>Command </a:t>
            </a:r>
            <a:r>
              <a:rPr sz="2400" b="1" dirty="0">
                <a:solidFill>
                  <a:srgbClr val="974707"/>
                </a:solidFill>
                <a:latin typeface="Times New Roman"/>
                <a:cs typeface="Times New Roman"/>
              </a:rPr>
              <a:t>OLED</a:t>
            </a:r>
            <a:r>
              <a:rPr sz="2400" b="1" spc="7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74707"/>
                </a:solidFill>
                <a:latin typeface="Times New Roman"/>
                <a:cs typeface="Times New Roman"/>
              </a:rPr>
              <a:t>Indication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D0364-E60C-4F18-9DD7-C6B085ED8CC5}"/>
              </a:ext>
            </a:extLst>
          </p:cNvPr>
          <p:cNvSpPr txBox="1"/>
          <p:nvPr/>
        </p:nvSpPr>
        <p:spPr>
          <a:xfrm>
            <a:off x="8965101" y="4642927"/>
            <a:ext cx="299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Voice Command</a:t>
            </a:r>
          </a:p>
          <a:p>
            <a:pPr algn="ctr"/>
            <a:r>
              <a:rPr lang="en-IN" b="1" dirty="0"/>
              <a:t>OLED Indication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F9D7C-1783-43D9-8C19-E431BB756B89}"/>
              </a:ext>
            </a:extLst>
          </p:cNvPr>
          <p:cNvSpPr txBox="1"/>
          <p:nvPr/>
        </p:nvSpPr>
        <p:spPr>
          <a:xfrm>
            <a:off x="4191000" y="152400"/>
            <a:ext cx="413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SPEECH TO TEXT ANALYSIS</a:t>
            </a:r>
            <a:endParaRPr lang="en-US" sz="24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143" y="1273886"/>
            <a:ext cx="295529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6F2F9F"/>
                </a:solidFill>
                <a:latin typeface="Times New Roman"/>
                <a:cs typeface="Times New Roman"/>
              </a:rPr>
              <a:t>Step 2.Output </a:t>
            </a:r>
            <a:r>
              <a:rPr sz="2200" spc="-55" dirty="0">
                <a:solidFill>
                  <a:srgbClr val="6F2F9F"/>
                </a:solidFill>
                <a:latin typeface="Times New Roman"/>
                <a:cs typeface="Times New Roman"/>
              </a:rPr>
              <a:t>Voice</a:t>
            </a:r>
            <a:r>
              <a:rPr sz="2200" spc="-16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6F2F9F"/>
                </a:solidFill>
                <a:latin typeface="Times New Roman"/>
                <a:cs typeface="Times New Roman"/>
              </a:rPr>
              <a:t>alerts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0371" y="1273886"/>
            <a:ext cx="19405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25" dirty="0">
                <a:solidFill>
                  <a:srgbClr val="6F2F9F"/>
                </a:solidFill>
                <a:latin typeface="Times New Roman"/>
                <a:cs typeface="Times New Roman"/>
              </a:rPr>
              <a:t>(Text </a:t>
            </a:r>
            <a:r>
              <a:rPr sz="2200" spc="-60" dirty="0">
                <a:solidFill>
                  <a:srgbClr val="6F2F9F"/>
                </a:solidFill>
                <a:latin typeface="Times New Roman"/>
                <a:cs typeface="Times New Roman"/>
              </a:rPr>
              <a:t>To</a:t>
            </a:r>
            <a:r>
              <a:rPr sz="2200" spc="-16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6F2F9F"/>
                </a:solidFill>
                <a:latin typeface="Times New Roman"/>
                <a:cs typeface="Times New Roman"/>
              </a:rPr>
              <a:t>Speech)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9143" y="1610563"/>
            <a:ext cx="12595658" cy="1025922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Arial" panose="020B0604020202020204" pitchFamily="34" charset="0"/>
              <a:buChar char="•"/>
            </a:pPr>
            <a:r>
              <a:rPr sz="2200" spc="-5" dirty="0">
                <a:solidFill>
                  <a:srgbClr val="30859C"/>
                </a:solidFill>
                <a:latin typeface="Times New Roman"/>
                <a:cs typeface="Times New Roman"/>
              </a:rPr>
              <a:t>Google </a:t>
            </a:r>
            <a:r>
              <a:rPr sz="2200" spc="5" dirty="0">
                <a:solidFill>
                  <a:srgbClr val="30859C"/>
                </a:solidFill>
                <a:latin typeface="Times New Roman"/>
                <a:cs typeface="Times New Roman"/>
              </a:rPr>
              <a:t>text to </a:t>
            </a:r>
            <a:r>
              <a:rPr sz="2200" dirty="0">
                <a:solidFill>
                  <a:srgbClr val="30859C"/>
                </a:solidFill>
                <a:latin typeface="Times New Roman"/>
                <a:cs typeface="Times New Roman"/>
              </a:rPr>
              <a:t>Speech </a:t>
            </a:r>
            <a:r>
              <a:rPr sz="2200" spc="-5" dirty="0">
                <a:solidFill>
                  <a:srgbClr val="30859C"/>
                </a:solidFill>
                <a:latin typeface="Times New Roman"/>
                <a:cs typeface="Times New Roman"/>
              </a:rPr>
              <a:t>module </a:t>
            </a:r>
            <a:r>
              <a:rPr sz="2200" dirty="0">
                <a:latin typeface="Times New Roman"/>
                <a:cs typeface="Times New Roman"/>
              </a:rPr>
              <a:t>converts written </a:t>
            </a:r>
            <a:r>
              <a:rPr sz="2200" spc="-30" dirty="0">
                <a:latin typeface="Times New Roman"/>
                <a:cs typeface="Times New Roman"/>
              </a:rPr>
              <a:t>Text </a:t>
            </a:r>
            <a:r>
              <a:rPr sz="2200" spc="5" dirty="0">
                <a:latin typeface="Times New Roman"/>
                <a:cs typeface="Times New Roman"/>
              </a:rPr>
              <a:t>to</a:t>
            </a:r>
            <a:r>
              <a:rPr sz="2200" spc="-229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Speech</a:t>
            </a:r>
          </a:p>
          <a:p>
            <a:pPr marL="425450" indent="-342900">
              <a:lnSpc>
                <a:spcPct val="100000"/>
              </a:lnSpc>
              <a:spcBef>
                <a:spcPts val="1325"/>
              </a:spcBef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/>
                <a:cs typeface="Times New Roman"/>
              </a:rPr>
              <a:t>P</a:t>
            </a:r>
            <a:r>
              <a:rPr sz="2200" dirty="0">
                <a:latin typeface="Times New Roman"/>
                <a:cs typeface="Times New Roman"/>
              </a:rPr>
              <a:t>re-written </a:t>
            </a:r>
            <a:r>
              <a:rPr sz="2200" spc="-30" dirty="0">
                <a:latin typeface="Times New Roman"/>
                <a:cs typeface="Times New Roman"/>
              </a:rPr>
              <a:t>Text </a:t>
            </a:r>
            <a:r>
              <a:rPr sz="2200" spc="-10" dirty="0">
                <a:latin typeface="Times New Roman"/>
                <a:cs typeface="Times New Roman"/>
              </a:rPr>
              <a:t>Arguments </a:t>
            </a:r>
            <a:r>
              <a:rPr sz="2200" spc="5" dirty="0">
                <a:latin typeface="Times New Roman"/>
                <a:cs typeface="Times New Roman"/>
              </a:rPr>
              <a:t>in </a:t>
            </a:r>
            <a:r>
              <a:rPr sz="2200" spc="-5" dirty="0">
                <a:latin typeface="Times New Roman"/>
                <a:cs typeface="Times New Roman"/>
              </a:rPr>
              <a:t>Python </a:t>
            </a:r>
            <a:r>
              <a:rPr sz="2200" dirty="0">
                <a:latin typeface="Times New Roman"/>
                <a:cs typeface="Times New Roman"/>
              </a:rPr>
              <a:t>Code </a:t>
            </a:r>
            <a:r>
              <a:rPr sz="2200" spc="5" dirty="0">
                <a:latin typeface="Times New Roman"/>
                <a:cs typeface="Times New Roman"/>
              </a:rPr>
              <a:t>re </a:t>
            </a:r>
            <a:r>
              <a:rPr sz="2200" dirty="0">
                <a:latin typeface="Times New Roman"/>
                <a:cs typeface="Times New Roman"/>
              </a:rPr>
              <a:t>sent output speech generated by </a:t>
            </a:r>
            <a:r>
              <a:rPr sz="2200" spc="-5" dirty="0">
                <a:solidFill>
                  <a:srgbClr val="30859C"/>
                </a:solidFill>
                <a:latin typeface="Times New Roman"/>
                <a:cs typeface="Times New Roman"/>
              </a:rPr>
              <a:t>Google </a:t>
            </a:r>
            <a:r>
              <a:rPr sz="2200" dirty="0">
                <a:solidFill>
                  <a:srgbClr val="30859C"/>
                </a:solidFill>
                <a:latin typeface="Times New Roman"/>
                <a:cs typeface="Times New Roman"/>
              </a:rPr>
              <a:t>Speech</a:t>
            </a:r>
            <a:r>
              <a:rPr sz="2200" spc="-39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Times New Roman"/>
                <a:cs typeface="Times New Roman"/>
              </a:rPr>
              <a:t>API</a:t>
            </a:r>
            <a:r>
              <a:rPr lang="en-IN" sz="2200" spc="-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30859C"/>
                </a:solidFill>
                <a:latin typeface="Times New Roman"/>
                <a:cs typeface="Times New Roman"/>
              </a:rPr>
              <a:t>service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4823" y="103682"/>
            <a:ext cx="5920485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1" y="202133"/>
            <a:ext cx="528510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2. </a:t>
            </a:r>
            <a:r>
              <a:rPr spc="-105" dirty="0"/>
              <a:t>Voice </a:t>
            </a:r>
            <a:r>
              <a:rPr spc="-5" dirty="0"/>
              <a:t>Automation</a:t>
            </a:r>
            <a:r>
              <a:rPr spc="-550" dirty="0"/>
              <a:t> </a:t>
            </a:r>
            <a:r>
              <a:rPr spc="10" dirty="0"/>
              <a:t>cont…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95" y="3956905"/>
            <a:ext cx="3179077" cy="17284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5839" y="4190974"/>
            <a:ext cx="906602" cy="51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6296" y="4190974"/>
            <a:ext cx="732828" cy="5133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0376" y="4114926"/>
            <a:ext cx="166751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7340">
              <a:lnSpc>
                <a:spcPct val="15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Text 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Pre Written</a:t>
            </a:r>
            <a:r>
              <a:rPr sz="18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endParaRPr sz="1800" dirty="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Python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18995" y="3956905"/>
            <a:ext cx="3179077" cy="17284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3415" y="4190974"/>
            <a:ext cx="2171445" cy="5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59502" y="4114926"/>
            <a:ext cx="230822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5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Google Speech API  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Text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Speech</a:t>
            </a:r>
            <a:r>
              <a:rPr sz="18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  Google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Cloud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95795" y="3956905"/>
            <a:ext cx="3179077" cy="17284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87583" y="4190974"/>
            <a:ext cx="1619884" cy="5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85119" y="4602454"/>
            <a:ext cx="1421765" cy="513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68508" y="4114926"/>
            <a:ext cx="2041525" cy="12604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365760" marR="355600" algn="ctr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speech  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Voice</a:t>
            </a:r>
            <a:r>
              <a:rPr sz="180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Alerts</a:t>
            </a:r>
            <a:endParaRPr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Speaker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(“Hello.mp3)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26698" y="4743830"/>
            <a:ext cx="1037390" cy="166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54908" y="4742688"/>
            <a:ext cx="990600" cy="119380"/>
          </a:xfrm>
          <a:custGeom>
            <a:avLst/>
            <a:gdLst/>
            <a:ahLst/>
            <a:cxnLst/>
            <a:rect l="l" t="t" r="r" b="b"/>
            <a:pathLst>
              <a:path w="990600" h="119379">
                <a:moveTo>
                  <a:pt x="871727" y="0"/>
                </a:moveTo>
                <a:lnTo>
                  <a:pt x="871727" y="118872"/>
                </a:lnTo>
                <a:lnTo>
                  <a:pt x="950976" y="79248"/>
                </a:lnTo>
                <a:lnTo>
                  <a:pt x="891539" y="79248"/>
                </a:lnTo>
                <a:lnTo>
                  <a:pt x="891539" y="39624"/>
                </a:lnTo>
                <a:lnTo>
                  <a:pt x="950976" y="39624"/>
                </a:lnTo>
                <a:lnTo>
                  <a:pt x="871727" y="0"/>
                </a:lnTo>
                <a:close/>
              </a:path>
              <a:path w="990600" h="119379">
                <a:moveTo>
                  <a:pt x="871727" y="39624"/>
                </a:moveTo>
                <a:lnTo>
                  <a:pt x="0" y="39624"/>
                </a:lnTo>
                <a:lnTo>
                  <a:pt x="0" y="79248"/>
                </a:lnTo>
                <a:lnTo>
                  <a:pt x="871727" y="79248"/>
                </a:lnTo>
                <a:lnTo>
                  <a:pt x="871727" y="39624"/>
                </a:lnTo>
                <a:close/>
              </a:path>
              <a:path w="990600" h="119379">
                <a:moveTo>
                  <a:pt x="950976" y="39624"/>
                </a:moveTo>
                <a:lnTo>
                  <a:pt x="891539" y="39624"/>
                </a:lnTo>
                <a:lnTo>
                  <a:pt x="891539" y="79248"/>
                </a:lnTo>
                <a:lnTo>
                  <a:pt x="950976" y="79248"/>
                </a:lnTo>
                <a:lnTo>
                  <a:pt x="990600" y="59436"/>
                </a:lnTo>
                <a:lnTo>
                  <a:pt x="950976" y="396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03498" y="4667630"/>
            <a:ext cx="1037390" cy="166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1707" y="4666488"/>
            <a:ext cx="990600" cy="119380"/>
          </a:xfrm>
          <a:custGeom>
            <a:avLst/>
            <a:gdLst/>
            <a:ahLst/>
            <a:cxnLst/>
            <a:rect l="l" t="t" r="r" b="b"/>
            <a:pathLst>
              <a:path w="990600" h="119379">
                <a:moveTo>
                  <a:pt x="871727" y="0"/>
                </a:moveTo>
                <a:lnTo>
                  <a:pt x="871727" y="118872"/>
                </a:lnTo>
                <a:lnTo>
                  <a:pt x="950976" y="79248"/>
                </a:lnTo>
                <a:lnTo>
                  <a:pt x="891540" y="79248"/>
                </a:lnTo>
                <a:lnTo>
                  <a:pt x="891540" y="39624"/>
                </a:lnTo>
                <a:lnTo>
                  <a:pt x="950976" y="39624"/>
                </a:lnTo>
                <a:lnTo>
                  <a:pt x="871727" y="0"/>
                </a:lnTo>
                <a:close/>
              </a:path>
              <a:path w="990600" h="119379">
                <a:moveTo>
                  <a:pt x="871727" y="39624"/>
                </a:moveTo>
                <a:lnTo>
                  <a:pt x="0" y="39624"/>
                </a:lnTo>
                <a:lnTo>
                  <a:pt x="0" y="79248"/>
                </a:lnTo>
                <a:lnTo>
                  <a:pt x="871727" y="79248"/>
                </a:lnTo>
                <a:lnTo>
                  <a:pt x="871727" y="39624"/>
                </a:lnTo>
                <a:close/>
              </a:path>
              <a:path w="990600" h="119379">
                <a:moveTo>
                  <a:pt x="950976" y="39624"/>
                </a:moveTo>
                <a:lnTo>
                  <a:pt x="891540" y="39624"/>
                </a:lnTo>
                <a:lnTo>
                  <a:pt x="891540" y="79248"/>
                </a:lnTo>
                <a:lnTo>
                  <a:pt x="950976" y="79248"/>
                </a:lnTo>
                <a:lnTo>
                  <a:pt x="990600" y="59436"/>
                </a:lnTo>
                <a:lnTo>
                  <a:pt x="950976" y="396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" y="228600"/>
            <a:ext cx="8169086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54518" y="279780"/>
            <a:ext cx="4848225" cy="126111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u="sng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Times New Roman"/>
                <a:cs typeface="Times New Roman"/>
              </a:rPr>
              <a:t>Example</a:t>
            </a:r>
            <a:r>
              <a:rPr lang="en-IN" sz="1800" b="1" u="sng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spc="-10" dirty="0">
                <a:solidFill>
                  <a:srgbClr val="6F2F9F"/>
                </a:solidFill>
                <a:latin typeface="Times New Roman"/>
                <a:cs typeface="Times New Roman"/>
              </a:rPr>
              <a:t>(</a:t>
            </a:r>
            <a:r>
              <a:rPr sz="1800" b="1" u="sng" spc="4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u="sng" spc="-15" dirty="0">
                <a:solidFill>
                  <a:srgbClr val="6F2F9F"/>
                </a:solidFill>
                <a:latin typeface="Times New Roman"/>
                <a:cs typeface="Times New Roman"/>
              </a:rPr>
              <a:t>output</a:t>
            </a:r>
            <a:r>
              <a:rPr lang="en-IN" sz="1800" b="1" u="sng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u="sng" spc="-15" dirty="0">
                <a:solidFill>
                  <a:srgbClr val="6F2F9F"/>
                </a:solidFill>
                <a:latin typeface="Times New Roman"/>
                <a:cs typeface="Times New Roman"/>
              </a:rPr>
              <a:t>)</a:t>
            </a:r>
            <a:r>
              <a:rPr lang="en-IN" sz="18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:</a:t>
            </a:r>
            <a:endParaRPr sz="1800" u="sng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Times New Roman"/>
                <a:cs typeface="Times New Roman"/>
              </a:rPr>
              <a:t>Indicates the Output </a:t>
            </a:r>
            <a:r>
              <a:rPr sz="1800" spc="-5" dirty="0">
                <a:latin typeface="Times New Roman"/>
                <a:cs typeface="Times New Roman"/>
              </a:rPr>
              <a:t>speech </a:t>
            </a:r>
            <a:r>
              <a:rPr sz="1800" spc="5" dirty="0">
                <a:latin typeface="Times New Roman"/>
                <a:cs typeface="Times New Roman"/>
              </a:rPr>
              <a:t>on </a:t>
            </a:r>
            <a:r>
              <a:rPr sz="1800" spc="-5" dirty="0">
                <a:latin typeface="Times New Roman"/>
                <a:cs typeface="Times New Roman"/>
              </a:rPr>
              <a:t>OLED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Interface</a:t>
            </a:r>
            <a:endParaRPr sz="1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spc="-10" dirty="0">
                <a:latin typeface="Times New Roman"/>
                <a:cs typeface="Times New Roman"/>
              </a:rPr>
              <a:t>Uses .mp3 format </a:t>
            </a:r>
            <a:r>
              <a:rPr sz="1800" dirty="0">
                <a:latin typeface="Times New Roman"/>
                <a:cs typeface="Times New Roman"/>
              </a:rPr>
              <a:t>to play through </a:t>
            </a:r>
            <a:r>
              <a:rPr sz="1800" spc="5" dirty="0">
                <a:latin typeface="Times New Roman"/>
                <a:cs typeface="Times New Roman"/>
              </a:rPr>
              <a:t>output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speaker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68511" y="2209800"/>
            <a:ext cx="3776472" cy="2118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800" y="240817"/>
            <a:ext cx="4823917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>
                <a:latin typeface="+mn-lt"/>
              </a:rPr>
              <a:t>3. </a:t>
            </a:r>
            <a:r>
              <a:rPr spc="5" dirty="0">
                <a:latin typeface="+mn-lt"/>
              </a:rPr>
              <a:t>Sensors</a:t>
            </a:r>
            <a:r>
              <a:rPr spc="-170" dirty="0">
                <a:latin typeface="+mn-lt"/>
              </a:rPr>
              <a:t> </a:t>
            </a:r>
            <a:r>
              <a:rPr spc="-5" dirty="0">
                <a:latin typeface="+mn-lt"/>
              </a:rPr>
              <a:t>Interfacing</a:t>
            </a:r>
          </a:p>
        </p:txBody>
      </p:sp>
      <p:sp>
        <p:nvSpPr>
          <p:cNvPr id="6" name="object 6"/>
          <p:cNvSpPr/>
          <p:nvPr/>
        </p:nvSpPr>
        <p:spPr>
          <a:xfrm>
            <a:off x="4896267" y="3933618"/>
            <a:ext cx="8108533" cy="2971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cs typeface="Calibri"/>
              </a:rPr>
              <a:t>27</a:t>
            </a:r>
            <a:endParaRPr sz="1800"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4577" y="6820001"/>
            <a:ext cx="5298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43735"/>
                </a:solidFill>
                <a:cs typeface="Times New Roman"/>
              </a:rPr>
              <a:t>Connection </a:t>
            </a:r>
            <a:r>
              <a:rPr sz="1800" spc="-5" dirty="0">
                <a:solidFill>
                  <a:srgbClr val="943735"/>
                </a:solidFill>
                <a:cs typeface="Times New Roman"/>
              </a:rPr>
              <a:t>Diagram </a:t>
            </a:r>
            <a:r>
              <a:rPr sz="1800" dirty="0">
                <a:solidFill>
                  <a:srgbClr val="943735"/>
                </a:solidFill>
                <a:cs typeface="Times New Roman"/>
              </a:rPr>
              <a:t>of </a:t>
            </a:r>
            <a:r>
              <a:rPr sz="1800" spc="5" dirty="0">
                <a:solidFill>
                  <a:srgbClr val="943735"/>
                </a:solidFill>
                <a:cs typeface="Times New Roman"/>
              </a:rPr>
              <a:t>Pulse </a:t>
            </a:r>
            <a:r>
              <a:rPr sz="1800" dirty="0">
                <a:solidFill>
                  <a:srgbClr val="943735"/>
                </a:solidFill>
                <a:cs typeface="Times New Roman"/>
              </a:rPr>
              <a:t>Sensor </a:t>
            </a:r>
            <a:r>
              <a:rPr sz="1800" spc="-10" dirty="0">
                <a:solidFill>
                  <a:srgbClr val="943735"/>
                </a:solidFill>
                <a:cs typeface="Times New Roman"/>
              </a:rPr>
              <a:t>with </a:t>
            </a:r>
            <a:r>
              <a:rPr sz="1800" spc="-5" dirty="0">
                <a:solidFill>
                  <a:srgbClr val="943735"/>
                </a:solidFill>
                <a:cs typeface="Times New Roman"/>
              </a:rPr>
              <a:t>Raspberry </a:t>
            </a:r>
            <a:r>
              <a:rPr sz="1800" spc="10" dirty="0">
                <a:solidFill>
                  <a:srgbClr val="943735"/>
                </a:solidFill>
                <a:cs typeface="Times New Roman"/>
              </a:rPr>
              <a:t>Pi</a:t>
            </a:r>
            <a:r>
              <a:rPr sz="1800" spc="-85" dirty="0">
                <a:solidFill>
                  <a:srgbClr val="943735"/>
                </a:solidFill>
                <a:cs typeface="Times New Roman"/>
              </a:rPr>
              <a:t> </a:t>
            </a:r>
            <a:r>
              <a:rPr sz="1800" dirty="0">
                <a:solidFill>
                  <a:srgbClr val="943735"/>
                </a:solidFill>
                <a:cs typeface="Times New Roman"/>
              </a:rPr>
              <a:t>3</a:t>
            </a:r>
            <a:endParaRPr sz="1800"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3183" y="1066800"/>
            <a:ext cx="3429000" cy="1905000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75"/>
              </a:spcBef>
            </a:pPr>
            <a:r>
              <a:rPr sz="1200" spc="-10" dirty="0">
                <a:solidFill>
                  <a:srgbClr val="FF0000"/>
                </a:solidFill>
                <a:cs typeface="Times New Roman"/>
              </a:rPr>
              <a:t>Algorithm for Interfacing </a:t>
            </a:r>
            <a:r>
              <a:rPr sz="1200" spc="-15" dirty="0">
                <a:solidFill>
                  <a:srgbClr val="FF0000"/>
                </a:solidFill>
                <a:cs typeface="Times New Roman"/>
              </a:rPr>
              <a:t>Pulse</a:t>
            </a:r>
            <a:r>
              <a:rPr sz="1200" spc="-30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1200" spc="-5" dirty="0">
                <a:solidFill>
                  <a:srgbClr val="FF0000"/>
                </a:solidFill>
                <a:cs typeface="Times New Roman"/>
              </a:rPr>
              <a:t>Sensor</a:t>
            </a:r>
            <a:endParaRPr sz="1200"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solidFill>
                  <a:srgbClr val="205868"/>
                </a:solidFill>
                <a:cs typeface="Times New Roman"/>
              </a:rPr>
              <a:t>Step 1:Connecting </a:t>
            </a:r>
            <a:r>
              <a:rPr sz="1200" b="1" spc="-25" dirty="0">
                <a:solidFill>
                  <a:srgbClr val="205868"/>
                </a:solidFill>
                <a:cs typeface="Times New Roman"/>
              </a:rPr>
              <a:t>ADS1115 </a:t>
            </a:r>
            <a:r>
              <a:rPr sz="1200" b="1" dirty="0">
                <a:solidFill>
                  <a:srgbClr val="205868"/>
                </a:solidFill>
                <a:cs typeface="Times New Roman"/>
              </a:rPr>
              <a:t>and </a:t>
            </a:r>
            <a:r>
              <a:rPr sz="1200" b="1" spc="-10" dirty="0">
                <a:solidFill>
                  <a:srgbClr val="205868"/>
                </a:solidFill>
                <a:cs typeface="Times New Roman"/>
              </a:rPr>
              <a:t>Pulse </a:t>
            </a:r>
            <a:r>
              <a:rPr sz="1200" b="1" spc="-5" dirty="0">
                <a:solidFill>
                  <a:srgbClr val="205868"/>
                </a:solidFill>
                <a:cs typeface="Times New Roman"/>
              </a:rPr>
              <a:t>sensor</a:t>
            </a:r>
            <a:r>
              <a:rPr sz="1200" b="1" spc="-45" dirty="0">
                <a:solidFill>
                  <a:srgbClr val="205868"/>
                </a:solidFill>
                <a:cs typeface="Times New Roman"/>
              </a:rPr>
              <a:t> </a:t>
            </a:r>
            <a:r>
              <a:rPr sz="1200" b="1" dirty="0">
                <a:solidFill>
                  <a:srgbClr val="205868"/>
                </a:solidFill>
                <a:cs typeface="Times New Roman"/>
              </a:rPr>
              <a:t>to</a:t>
            </a:r>
            <a:endParaRPr sz="1200"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b="1" spc="-10" dirty="0">
                <a:solidFill>
                  <a:srgbClr val="205868"/>
                </a:solidFill>
                <a:cs typeface="Times New Roman"/>
              </a:rPr>
              <a:t>Raspberry</a:t>
            </a:r>
            <a:r>
              <a:rPr sz="1200" b="1" spc="50" dirty="0">
                <a:solidFill>
                  <a:srgbClr val="205868"/>
                </a:solidFill>
                <a:cs typeface="Times New Roman"/>
              </a:rPr>
              <a:t> </a:t>
            </a:r>
            <a:r>
              <a:rPr sz="1200" b="1" spc="-5" dirty="0">
                <a:solidFill>
                  <a:srgbClr val="205868"/>
                </a:solidFill>
                <a:cs typeface="Times New Roman"/>
              </a:rPr>
              <a:t>Pi.</a:t>
            </a:r>
            <a:endParaRPr sz="1200"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5" dirty="0">
                <a:solidFill>
                  <a:srgbClr val="30859C"/>
                </a:solidFill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2:Enabling </a:t>
            </a:r>
            <a:r>
              <a:rPr sz="1200" dirty="0">
                <a:solidFill>
                  <a:srgbClr val="30859C"/>
                </a:solidFill>
                <a:cs typeface="Times New Roman"/>
              </a:rPr>
              <a:t>I2C </a:t>
            </a:r>
            <a:r>
              <a:rPr sz="1200" spc="-5" dirty="0">
                <a:solidFill>
                  <a:srgbClr val="30859C"/>
                </a:solidFill>
                <a:cs typeface="Times New Roman"/>
              </a:rPr>
              <a:t>options </a:t>
            </a:r>
            <a:r>
              <a:rPr sz="1200" spc="-10" dirty="0">
                <a:solidFill>
                  <a:srgbClr val="30859C"/>
                </a:solidFill>
                <a:cs typeface="Times New Roman"/>
              </a:rPr>
              <a:t>for Raspberry</a:t>
            </a:r>
            <a:r>
              <a:rPr sz="1200" spc="-114" dirty="0">
                <a:solidFill>
                  <a:srgbClr val="30859C"/>
                </a:solidFill>
                <a:cs typeface="Times New Roman"/>
              </a:rPr>
              <a:t> </a:t>
            </a:r>
            <a:r>
              <a:rPr sz="1200" spc="-20" dirty="0">
                <a:solidFill>
                  <a:srgbClr val="30859C"/>
                </a:solidFill>
                <a:cs typeface="Times New Roman"/>
              </a:rPr>
              <a:t>Pi.</a:t>
            </a:r>
            <a:endParaRPr sz="1200"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dirty="0">
                <a:solidFill>
                  <a:srgbClr val="30859C"/>
                </a:solidFill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3:Enabling </a:t>
            </a:r>
            <a:r>
              <a:rPr sz="1200" spc="-10" dirty="0">
                <a:solidFill>
                  <a:srgbClr val="30859C"/>
                </a:solidFill>
                <a:cs typeface="Times New Roman"/>
              </a:rPr>
              <a:t>Serial 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interfacing</a:t>
            </a:r>
            <a:r>
              <a:rPr sz="1200" dirty="0">
                <a:solidFill>
                  <a:srgbClr val="30859C"/>
                </a:solidFill>
                <a:cs typeface="Times New Roman"/>
              </a:rPr>
              <a:t> 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also.</a:t>
            </a:r>
            <a:endParaRPr sz="1200">
              <a:cs typeface="Times New Roman"/>
            </a:endParaRPr>
          </a:p>
          <a:p>
            <a:pPr marL="93980" marR="1143635">
              <a:lnSpc>
                <a:spcPct val="150000"/>
              </a:lnSpc>
            </a:pPr>
            <a:r>
              <a:rPr sz="1200" spc="5" dirty="0">
                <a:solidFill>
                  <a:srgbClr val="30859C"/>
                </a:solidFill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4:Installing </a:t>
            </a:r>
            <a:r>
              <a:rPr sz="1200" spc="-5" dirty="0">
                <a:solidFill>
                  <a:srgbClr val="30859C"/>
                </a:solidFill>
                <a:cs typeface="Times New Roman"/>
              </a:rPr>
              <a:t>packages </a:t>
            </a:r>
            <a:r>
              <a:rPr sz="1200" spc="-10" dirty="0">
                <a:solidFill>
                  <a:srgbClr val="30859C"/>
                </a:solidFill>
                <a:cs typeface="Times New Roman"/>
              </a:rPr>
              <a:t>required.  </a:t>
            </a:r>
            <a:r>
              <a:rPr sz="1200" spc="5" dirty="0">
                <a:solidFill>
                  <a:srgbClr val="30859C"/>
                </a:solidFill>
                <a:cs typeface="Times New Roman"/>
              </a:rPr>
              <a:t>Step </a:t>
            </a:r>
            <a:r>
              <a:rPr sz="1200" spc="-5" dirty="0">
                <a:solidFill>
                  <a:srgbClr val="30859C"/>
                </a:solidFill>
                <a:cs typeface="Times New Roman"/>
              </a:rPr>
              <a:t>5:Run </a:t>
            </a:r>
            <a:r>
              <a:rPr sz="1200" dirty="0">
                <a:solidFill>
                  <a:srgbClr val="30859C"/>
                </a:solidFill>
                <a:cs typeface="Times New Roman"/>
              </a:rPr>
              <a:t>the </a:t>
            </a:r>
            <a:r>
              <a:rPr sz="1200" spc="-5" dirty="0">
                <a:solidFill>
                  <a:srgbClr val="30859C"/>
                </a:solidFill>
                <a:cs typeface="Times New Roman"/>
              </a:rPr>
              <a:t>Python</a:t>
            </a:r>
            <a:r>
              <a:rPr sz="1200" spc="-15" dirty="0">
                <a:solidFill>
                  <a:srgbClr val="30859C"/>
                </a:solidFill>
                <a:cs typeface="Times New Roman"/>
              </a:rPr>
              <a:t> </a:t>
            </a:r>
            <a:r>
              <a:rPr sz="1200" spc="-5" dirty="0">
                <a:solidFill>
                  <a:srgbClr val="30859C"/>
                </a:solidFill>
                <a:cs typeface="Times New Roman"/>
              </a:rPr>
              <a:t>Script.</a:t>
            </a:r>
            <a:endParaRPr sz="1200"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543" y="1115694"/>
            <a:ext cx="8250174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85" dirty="0">
                <a:solidFill>
                  <a:srgbClr val="0D0D0D"/>
                </a:solidFill>
                <a:cs typeface="Times New Roman"/>
              </a:rPr>
              <a:t>We </a:t>
            </a:r>
            <a:r>
              <a:rPr sz="2000" dirty="0">
                <a:solidFill>
                  <a:srgbClr val="0D0D0D"/>
                </a:solidFill>
                <a:cs typeface="Times New Roman"/>
              </a:rPr>
              <a:t>are </a:t>
            </a:r>
            <a:r>
              <a:rPr sz="2000" spc="-15" dirty="0">
                <a:solidFill>
                  <a:srgbClr val="0D0D0D"/>
                </a:solidFill>
                <a:cs typeface="Times New Roman"/>
              </a:rPr>
              <a:t>using </a:t>
            </a:r>
            <a:r>
              <a:rPr sz="2000" dirty="0">
                <a:solidFill>
                  <a:srgbClr val="0D0D0D"/>
                </a:solidFill>
                <a:cs typeface="Times New Roman"/>
              </a:rPr>
              <a:t>Body </a:t>
            </a:r>
            <a:r>
              <a:rPr sz="2000" spc="-10" dirty="0">
                <a:solidFill>
                  <a:srgbClr val="0D0D0D"/>
                </a:solidFill>
                <a:cs typeface="Times New Roman"/>
              </a:rPr>
              <a:t>Sensors </a:t>
            </a:r>
            <a:r>
              <a:rPr sz="2000" spc="-5" dirty="0">
                <a:solidFill>
                  <a:srgbClr val="0D0D0D"/>
                </a:solidFill>
                <a:cs typeface="Times New Roman"/>
              </a:rPr>
              <a:t>to detect </a:t>
            </a:r>
            <a:r>
              <a:rPr sz="2000" spc="-10" dirty="0">
                <a:solidFill>
                  <a:srgbClr val="0D0D0D"/>
                </a:solidFill>
                <a:cs typeface="Times New Roman"/>
              </a:rPr>
              <a:t>medical </a:t>
            </a:r>
            <a:r>
              <a:rPr sz="2000" spc="-5" dirty="0">
                <a:solidFill>
                  <a:srgbClr val="0D0D0D"/>
                </a:solidFill>
                <a:cs typeface="Times New Roman"/>
              </a:rPr>
              <a:t>condition </a:t>
            </a:r>
            <a:r>
              <a:rPr sz="2000" dirty="0">
                <a:solidFill>
                  <a:srgbClr val="0D0D0D"/>
                </a:solidFill>
                <a:cs typeface="Times New Roman"/>
              </a:rPr>
              <a:t>of </a:t>
            </a:r>
            <a:r>
              <a:rPr sz="2000" spc="-10" dirty="0">
                <a:solidFill>
                  <a:srgbClr val="0D0D0D"/>
                </a:solidFill>
                <a:cs typeface="Times New Roman"/>
              </a:rPr>
              <a:t>the user </a:t>
            </a:r>
            <a:r>
              <a:rPr sz="2000" spc="-5" dirty="0">
                <a:solidFill>
                  <a:srgbClr val="0D0D0D"/>
                </a:solidFill>
                <a:cs typeface="Times New Roman"/>
              </a:rPr>
              <a:t>, </a:t>
            </a:r>
            <a:r>
              <a:rPr sz="2000" spc="-10" dirty="0">
                <a:solidFill>
                  <a:srgbClr val="0D0D0D"/>
                </a:solidFill>
                <a:cs typeface="Times New Roman"/>
              </a:rPr>
              <a:t>Such</a:t>
            </a:r>
            <a:r>
              <a:rPr sz="2000" spc="265" dirty="0">
                <a:solidFill>
                  <a:srgbClr val="0D0D0D"/>
                </a:solidFill>
                <a:cs typeface="Times New Roman"/>
              </a:rPr>
              <a:t> </a:t>
            </a:r>
            <a:r>
              <a:rPr sz="2000" spc="-5" dirty="0">
                <a:solidFill>
                  <a:srgbClr val="0D0D0D"/>
                </a:solidFill>
                <a:cs typeface="Times New Roman"/>
              </a:rPr>
              <a:t>as</a:t>
            </a:r>
            <a:endParaRPr sz="2000" dirty="0"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543" y="1420019"/>
            <a:ext cx="2711450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solidFill>
                  <a:srgbClr val="0D0D0D"/>
                </a:solidFill>
                <a:cs typeface="Times New Roman"/>
              </a:rPr>
              <a:t>Heart Pulse</a:t>
            </a:r>
            <a:r>
              <a:rPr sz="2000" spc="-10" dirty="0">
                <a:solidFill>
                  <a:srgbClr val="0D0D0D"/>
                </a:solidFill>
                <a:cs typeface="Times New Roman"/>
              </a:rPr>
              <a:t> Sensor</a:t>
            </a:r>
            <a:endParaRPr sz="2000" dirty="0"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solidFill>
                  <a:srgbClr val="0D0D0D"/>
                </a:solidFill>
                <a:cs typeface="Times New Roman"/>
              </a:rPr>
              <a:t>IR </a:t>
            </a:r>
            <a:r>
              <a:rPr sz="2000" spc="-20" dirty="0">
                <a:solidFill>
                  <a:srgbClr val="0D0D0D"/>
                </a:solidFill>
                <a:cs typeface="Times New Roman"/>
              </a:rPr>
              <a:t>Temperature</a:t>
            </a:r>
            <a:r>
              <a:rPr sz="2000" spc="-60" dirty="0">
                <a:solidFill>
                  <a:srgbClr val="0D0D0D"/>
                </a:solidFill>
                <a:cs typeface="Times New Roman"/>
              </a:rPr>
              <a:t> </a:t>
            </a:r>
            <a:r>
              <a:rPr sz="2000" spc="-10" dirty="0">
                <a:solidFill>
                  <a:srgbClr val="0D0D0D"/>
                </a:solidFill>
                <a:cs typeface="Times New Roman"/>
              </a:rPr>
              <a:t>Sensor</a:t>
            </a:r>
            <a:endParaRPr sz="2000" dirty="0"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543" y="2242312"/>
            <a:ext cx="9124950" cy="1859483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cs typeface="Times New Roman"/>
              </a:rPr>
              <a:t>Step </a:t>
            </a:r>
            <a:r>
              <a:rPr sz="2000" b="1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cs typeface="Times New Roman"/>
              </a:rPr>
              <a:t>1</a:t>
            </a:r>
            <a:r>
              <a:rPr sz="2000" dirty="0">
                <a:solidFill>
                  <a:srgbClr val="6F2F9F"/>
                </a:solidFill>
                <a:cs typeface="Times New Roman"/>
              </a:rPr>
              <a:t>: </a:t>
            </a:r>
            <a:r>
              <a:rPr sz="2000" spc="-10" dirty="0">
                <a:solidFill>
                  <a:srgbClr val="6F2F9F"/>
                </a:solidFill>
                <a:cs typeface="Times New Roman"/>
              </a:rPr>
              <a:t>Interfacing Pulse Sensor and </a:t>
            </a:r>
            <a:r>
              <a:rPr sz="2000" spc="-25" dirty="0">
                <a:solidFill>
                  <a:srgbClr val="6F2F9F"/>
                </a:solidFill>
                <a:cs typeface="Times New Roman"/>
              </a:rPr>
              <a:t>ADS1115 </a:t>
            </a:r>
            <a:r>
              <a:rPr sz="2000" spc="-5" dirty="0">
                <a:solidFill>
                  <a:srgbClr val="6F2F9F"/>
                </a:solidFill>
                <a:cs typeface="Times New Roman"/>
              </a:rPr>
              <a:t>to Raspberry</a:t>
            </a:r>
            <a:r>
              <a:rPr sz="2000" spc="20" dirty="0">
                <a:solidFill>
                  <a:srgbClr val="6F2F9F"/>
                </a:solidFill>
                <a:cs typeface="Times New Roman"/>
              </a:rPr>
              <a:t> </a:t>
            </a:r>
            <a:r>
              <a:rPr sz="2000" dirty="0">
                <a:solidFill>
                  <a:srgbClr val="6F2F9F"/>
                </a:solidFill>
                <a:cs typeface="Times New Roman"/>
              </a:rPr>
              <a:t>Pi.</a:t>
            </a:r>
            <a:endParaRPr sz="2000" dirty="0"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Works on the principle of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Photoplethysmography.</a:t>
            </a: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 panose="020B0604020202020204" pitchFamily="34" charset="0"/>
              <a:buChar char="•"/>
            </a:pPr>
            <a:r>
              <a:rPr sz="2000" spc="-10" dirty="0">
                <a:cs typeface="Times New Roman"/>
              </a:rPr>
              <a:t> </a:t>
            </a:r>
            <a:r>
              <a:rPr sz="2000" spc="-20" dirty="0">
                <a:cs typeface="Times New Roman"/>
              </a:rPr>
              <a:t>As </a:t>
            </a:r>
            <a:r>
              <a:rPr sz="2000" spc="-10" dirty="0">
                <a:cs typeface="Times New Roman"/>
              </a:rPr>
              <a:t>Pulse Sensor </a:t>
            </a:r>
            <a:r>
              <a:rPr sz="2000" spc="-5" dirty="0">
                <a:cs typeface="Times New Roman"/>
              </a:rPr>
              <a:t>is an </a:t>
            </a:r>
            <a:r>
              <a:rPr sz="2000" spc="-10" dirty="0">
                <a:cs typeface="Times New Roman"/>
              </a:rPr>
              <a:t>Analog </a:t>
            </a:r>
            <a:r>
              <a:rPr sz="2000" spc="-15" dirty="0">
                <a:cs typeface="Times New Roman"/>
              </a:rPr>
              <a:t>Sensor, </a:t>
            </a:r>
            <a:r>
              <a:rPr sz="2000" spc="-25" dirty="0">
                <a:cs typeface="Times New Roman"/>
              </a:rPr>
              <a:t>ADS1115 </a:t>
            </a:r>
            <a:r>
              <a:rPr sz="2000" spc="-10" dirty="0">
                <a:cs typeface="Times New Roman"/>
              </a:rPr>
              <a:t>Analog-to-Digital Converter </a:t>
            </a:r>
            <a:r>
              <a:rPr sz="2000" spc="-5" dirty="0">
                <a:cs typeface="Times New Roman"/>
              </a:rPr>
              <a:t>is </a:t>
            </a:r>
            <a:r>
              <a:rPr sz="2000" spc="-10" dirty="0">
                <a:cs typeface="Times New Roman"/>
              </a:rPr>
              <a:t>used</a:t>
            </a:r>
            <a:r>
              <a:rPr sz="2000" dirty="0">
                <a:cs typeface="Times New Roman"/>
              </a:rPr>
              <a:t> </a:t>
            </a:r>
            <a:r>
              <a:rPr sz="2000" spc="-5" dirty="0">
                <a:cs typeface="Times New Roman"/>
              </a:rPr>
              <a:t>to</a:t>
            </a:r>
            <a:endParaRPr sz="2000" dirty="0"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cs typeface="Times New Roman"/>
              </a:rPr>
              <a:t>convert </a:t>
            </a:r>
            <a:r>
              <a:rPr sz="2000" spc="-10" dirty="0">
                <a:cs typeface="Times New Roman"/>
              </a:rPr>
              <a:t>Analog signals into </a:t>
            </a:r>
            <a:r>
              <a:rPr sz="2000" spc="-5" dirty="0">
                <a:cs typeface="Times New Roman"/>
              </a:rPr>
              <a:t>digital </a:t>
            </a:r>
            <a:r>
              <a:rPr sz="2000" spc="-10" dirty="0">
                <a:cs typeface="Times New Roman"/>
              </a:rPr>
              <a:t>signals and fed </a:t>
            </a:r>
            <a:r>
              <a:rPr sz="2000" spc="-5" dirty="0">
                <a:cs typeface="Times New Roman"/>
              </a:rPr>
              <a:t>to Rpi</a:t>
            </a:r>
            <a:r>
              <a:rPr sz="2000" spc="130" dirty="0">
                <a:cs typeface="Times New Roman"/>
              </a:rPr>
              <a:t> </a:t>
            </a:r>
            <a:r>
              <a:rPr sz="2000" spc="-20" dirty="0">
                <a:cs typeface="Times New Roman"/>
              </a:rPr>
              <a:t>system.</a:t>
            </a:r>
            <a:endParaRPr sz="2000" dirty="0"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8355" y="4223106"/>
            <a:ext cx="3739896" cy="2596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4615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7600" y="103682"/>
            <a:ext cx="5947917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07384" y="202133"/>
            <a:ext cx="55606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3. </a:t>
            </a:r>
            <a:r>
              <a:rPr spc="5" dirty="0"/>
              <a:t>Sensors </a:t>
            </a:r>
            <a:r>
              <a:rPr spc="-5" dirty="0"/>
              <a:t>Interfacing</a:t>
            </a:r>
            <a:r>
              <a:rPr spc="-245" dirty="0"/>
              <a:t> </a:t>
            </a:r>
            <a:r>
              <a:rPr spc="5" dirty="0"/>
              <a:t>cont….</a:t>
            </a:r>
          </a:p>
        </p:txBody>
      </p:sp>
      <p:sp>
        <p:nvSpPr>
          <p:cNvPr id="7" name="object 7"/>
          <p:cNvSpPr/>
          <p:nvPr/>
        </p:nvSpPr>
        <p:spPr>
          <a:xfrm>
            <a:off x="176784" y="4419600"/>
            <a:ext cx="4114800" cy="236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6384" y="4419600"/>
            <a:ext cx="4038600" cy="2362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9783" y="4410455"/>
            <a:ext cx="3931920" cy="2371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96983" y="1143000"/>
            <a:ext cx="3429000" cy="1905000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75"/>
              </a:spcBef>
            </a:pP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 for Interfacing 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Pulse</a:t>
            </a:r>
            <a:r>
              <a:rPr sz="12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Sensor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1:Connecting 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ADS1115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and Pulse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sensor</a:t>
            </a:r>
            <a:r>
              <a:rPr sz="1200" spc="17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Raspberry</a:t>
            </a:r>
            <a:r>
              <a:rPr sz="1200" spc="2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Pi.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2:Enabling I2C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options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for Raspberry</a:t>
            </a:r>
            <a:r>
              <a:rPr sz="1200" b="1" spc="10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Pi.</a:t>
            </a:r>
            <a:endParaRPr sz="1200">
              <a:latin typeface="Times New Roman"/>
              <a:cs typeface="Times New Roman"/>
            </a:endParaRPr>
          </a:p>
          <a:p>
            <a:pPr marL="93980" marR="934085">
              <a:lnSpc>
                <a:spcPct val="150000"/>
              </a:lnSpc>
              <a:spcBef>
                <a:spcPts val="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3:Enabling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Serial interfacing also.  </a:t>
            </a: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4:Installing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packages</a:t>
            </a:r>
            <a:r>
              <a:rPr sz="1200" spc="-14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required.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5:Run the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Python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Script.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939" y="1022798"/>
            <a:ext cx="9020175" cy="249555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400" b="1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Times New Roman"/>
                <a:cs typeface="Times New Roman"/>
              </a:rPr>
              <a:t>Step 2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: Enabling </a:t>
            </a:r>
            <a:r>
              <a:rPr sz="2400" spc="-20" dirty="0">
                <a:solidFill>
                  <a:srgbClr val="6F2F9F"/>
                </a:solidFill>
                <a:latin typeface="Times New Roman"/>
                <a:cs typeface="Times New Roman"/>
              </a:rPr>
              <a:t>I2C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options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for Raspberry</a:t>
            </a:r>
            <a:r>
              <a:rPr sz="2400" spc="8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Pi</a:t>
            </a:r>
            <a:endParaRPr sz="24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  <a:spcBef>
                <a:spcPts val="1195"/>
              </a:spcBef>
            </a:pPr>
            <a:r>
              <a:rPr sz="2000" spc="-50" dirty="0">
                <a:latin typeface="Wingdings"/>
                <a:cs typeface="Wingdings"/>
              </a:rPr>
              <a:t></a:t>
            </a:r>
            <a:r>
              <a:rPr sz="2000" spc="-5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receive </a:t>
            </a:r>
            <a:r>
              <a:rPr sz="2000" spc="-10" dirty="0">
                <a:latin typeface="Times New Roman"/>
                <a:cs typeface="Times New Roman"/>
              </a:rPr>
              <a:t>sensor </a:t>
            </a:r>
            <a:r>
              <a:rPr sz="2000" spc="-5" dirty="0">
                <a:latin typeface="Times New Roman"/>
                <a:cs typeface="Times New Roman"/>
              </a:rPr>
              <a:t>reading </a:t>
            </a:r>
            <a:r>
              <a:rPr sz="2000" spc="-30" dirty="0">
                <a:latin typeface="Times New Roman"/>
                <a:cs typeface="Times New Roman"/>
              </a:rPr>
              <a:t>we </a:t>
            </a:r>
            <a:r>
              <a:rPr sz="2000" spc="-10" dirty="0">
                <a:latin typeface="Times New Roman"/>
                <a:cs typeface="Times New Roman"/>
              </a:rPr>
              <a:t>have </a:t>
            </a:r>
            <a:r>
              <a:rPr sz="2000" spc="-5" dirty="0">
                <a:latin typeface="Times New Roman"/>
                <a:cs typeface="Times New Roman"/>
              </a:rPr>
              <a:t>to enable serial </a:t>
            </a:r>
            <a:r>
              <a:rPr sz="2000" spc="-15" dirty="0">
                <a:latin typeface="Times New Roman"/>
                <a:cs typeface="Times New Roman"/>
              </a:rPr>
              <a:t>Communication </a:t>
            </a:r>
            <a:r>
              <a:rPr sz="2000" spc="-10" dirty="0">
                <a:latin typeface="Times New Roman"/>
                <a:cs typeface="Times New Roman"/>
              </a:rPr>
              <a:t>Interfacing</a:t>
            </a:r>
            <a:r>
              <a:rPr sz="2000" spc="39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(IC)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30"/>
              </a:spcBef>
              <a:tabLst>
                <a:tab pos="4178300" algn="l"/>
              </a:tabLst>
            </a:pPr>
            <a:r>
              <a:rPr sz="2400" b="1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2400" b="1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Enabling</a:t>
            </a:r>
            <a:r>
              <a:rPr sz="2400" spc="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Serial</a:t>
            </a:r>
            <a:r>
              <a:rPr sz="2400" spc="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interface	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Raspberry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Pi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10"/>
              </a:spcBef>
            </a:pPr>
            <a:r>
              <a:rPr sz="2000" spc="-15" dirty="0">
                <a:latin typeface="Wingdings"/>
                <a:cs typeface="Wingdings"/>
              </a:rPr>
              <a:t></a:t>
            </a:r>
            <a:r>
              <a:rPr sz="2000" spc="-15" dirty="0">
                <a:latin typeface="Times New Roman"/>
                <a:cs typeface="Times New Roman"/>
              </a:rPr>
              <a:t>Also </a:t>
            </a:r>
            <a:r>
              <a:rPr sz="2000" spc="-45" dirty="0">
                <a:latin typeface="Times New Roman"/>
                <a:cs typeface="Times New Roman"/>
              </a:rPr>
              <a:t>UART </a:t>
            </a:r>
            <a:r>
              <a:rPr sz="2000" spc="-10" dirty="0">
                <a:latin typeface="Times New Roman"/>
                <a:cs typeface="Times New Roman"/>
              </a:rPr>
              <a:t>(Universal Access Receiver and </a:t>
            </a:r>
            <a:r>
              <a:rPr sz="2000" spc="-15" dirty="0">
                <a:latin typeface="Times New Roman"/>
                <a:cs typeface="Times New Roman"/>
              </a:rPr>
              <a:t>Transmitter) </a:t>
            </a:r>
            <a:r>
              <a:rPr sz="2000" spc="-5" dirty="0">
                <a:latin typeface="Times New Roman"/>
                <a:cs typeface="Times New Roman"/>
              </a:rPr>
              <a:t>Raspberry </a:t>
            </a:r>
            <a:r>
              <a:rPr sz="2000" spc="5" dirty="0">
                <a:latin typeface="Times New Roman"/>
                <a:cs typeface="Times New Roman"/>
              </a:rPr>
              <a:t>Pi </a:t>
            </a:r>
            <a:r>
              <a:rPr sz="2000" spc="-10" dirty="0">
                <a:latin typeface="Times New Roman"/>
                <a:cs typeface="Times New Roman"/>
              </a:rPr>
              <a:t>has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enabled</a:t>
            </a:r>
            <a:endParaRPr sz="20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  <a:spcBef>
                <a:spcPts val="1205"/>
              </a:spcBef>
            </a:pP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data </a:t>
            </a:r>
            <a:r>
              <a:rPr sz="2000" spc="-15" dirty="0">
                <a:latin typeface="Times New Roman"/>
                <a:cs typeface="Times New Roman"/>
              </a:rPr>
              <a:t>Transfer </a:t>
            </a:r>
            <a:r>
              <a:rPr sz="2000" spc="-10" dirty="0">
                <a:latin typeface="Times New Roman"/>
                <a:cs typeface="Times New Roman"/>
              </a:rPr>
              <a:t>between Sensor and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Receiver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4615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7600" y="103682"/>
            <a:ext cx="882205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0103" y="103682"/>
            <a:ext cx="5725540" cy="1116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07384" y="202133"/>
            <a:ext cx="55619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3. </a:t>
            </a:r>
            <a:r>
              <a:rPr spc="5" dirty="0"/>
              <a:t>Sensors </a:t>
            </a:r>
            <a:r>
              <a:rPr spc="-5" dirty="0"/>
              <a:t>Interfacing</a:t>
            </a:r>
            <a:r>
              <a:rPr spc="-240" dirty="0"/>
              <a:t> </a:t>
            </a:r>
            <a:r>
              <a:rPr spc="5" dirty="0"/>
              <a:t>cont….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96983" y="1143000"/>
            <a:ext cx="3429000" cy="1905000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75"/>
              </a:spcBef>
            </a:pP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 for Interfacing 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Pulse</a:t>
            </a:r>
            <a:r>
              <a:rPr sz="1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Sensor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1:Connecting 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ADS1115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and Pulse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sensor</a:t>
            </a:r>
            <a:r>
              <a:rPr sz="1200" spc="16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Raspberry</a:t>
            </a:r>
            <a:r>
              <a:rPr sz="1200" spc="2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Pi.</a:t>
            </a:r>
            <a:endParaRPr sz="1200">
              <a:latin typeface="Times New Roman"/>
              <a:cs typeface="Times New Roman"/>
            </a:endParaRPr>
          </a:p>
          <a:p>
            <a:pPr marL="93980" marR="514350">
              <a:lnSpc>
                <a:spcPts val="2160"/>
              </a:lnSpc>
              <a:spcBef>
                <a:spcPts val="19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2:Enabling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I2C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options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for Raspberry 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Pi.  </a:t>
            </a: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3:Enabling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Serial interfacing</a:t>
            </a:r>
            <a:r>
              <a:rPr sz="1200" spc="-3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also.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530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4:Installing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packages</a:t>
            </a:r>
            <a:r>
              <a:rPr sz="1200" b="1" spc="30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15" dirty="0">
                <a:solidFill>
                  <a:srgbClr val="205868"/>
                </a:solidFill>
                <a:latin typeface="Times New Roman"/>
                <a:cs typeface="Times New Roman"/>
              </a:rPr>
              <a:t>required.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5:Run the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Python</a:t>
            </a:r>
            <a:r>
              <a:rPr sz="1200" b="1" spc="-65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Script.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543" y="1034378"/>
            <a:ext cx="7138034" cy="944244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400" b="1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2400" b="1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Installing </a:t>
            </a:r>
            <a:r>
              <a:rPr sz="2400" spc="-10" dirty="0">
                <a:solidFill>
                  <a:srgbClr val="6F2F9F"/>
                </a:solidFill>
                <a:latin typeface="Times New Roman"/>
                <a:cs typeface="Times New Roman"/>
              </a:rPr>
              <a:t>packages</a:t>
            </a:r>
            <a:r>
              <a:rPr sz="2400" spc="7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required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following </a:t>
            </a:r>
            <a:r>
              <a:rPr sz="2000" spc="-10" dirty="0">
                <a:latin typeface="Times New Roman"/>
                <a:cs typeface="Times New Roman"/>
              </a:rPr>
              <a:t>python </a:t>
            </a:r>
            <a:r>
              <a:rPr sz="2000" spc="-5" dirty="0">
                <a:latin typeface="Times New Roman"/>
                <a:cs typeface="Times New Roman"/>
              </a:rPr>
              <a:t>libraries required </a:t>
            </a: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Heart Rate Monitoring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543" y="1952119"/>
            <a:ext cx="3112770" cy="13989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3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Times New Roman"/>
                <a:cs typeface="Times New Roman"/>
              </a:rPr>
              <a:t>Adafruit_ADS1x15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library</a:t>
            </a:r>
            <a:endParaRPr sz="2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spc="-30" dirty="0">
                <a:latin typeface="Times New Roman"/>
                <a:cs typeface="Times New Roman"/>
              </a:rPr>
              <a:t>Time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library</a:t>
            </a:r>
            <a:endParaRPr sz="2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Times New Roman"/>
                <a:cs typeface="Times New Roman"/>
              </a:rPr>
              <a:t>IO library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742" y="4490797"/>
            <a:ext cx="10893857" cy="1522853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b="1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Times New Roman"/>
                <a:cs typeface="Times New Roman"/>
              </a:rPr>
              <a:t>Step 5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Running the </a:t>
            </a:r>
            <a:r>
              <a:rPr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python</a:t>
            </a:r>
            <a:r>
              <a:rPr sz="2400" spc="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Script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131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sz="2000" spc="-10" dirty="0">
                <a:latin typeface="Times New Roman"/>
                <a:cs typeface="Times New Roman"/>
              </a:rPr>
              <a:t>python </a:t>
            </a:r>
            <a:r>
              <a:rPr sz="2000" dirty="0">
                <a:latin typeface="Times New Roman"/>
                <a:cs typeface="Times New Roman"/>
              </a:rPr>
              <a:t>code </a:t>
            </a: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heartbeat </a:t>
            </a:r>
            <a:r>
              <a:rPr sz="2000" spc="-10" dirty="0">
                <a:latin typeface="Times New Roman"/>
                <a:cs typeface="Times New Roman"/>
              </a:rPr>
              <a:t>monitoring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spc="-10" dirty="0">
                <a:latin typeface="Times New Roman"/>
                <a:cs typeface="Times New Roman"/>
              </a:rPr>
              <a:t>saved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20" dirty="0">
                <a:latin typeface="Times New Roman"/>
                <a:cs typeface="Times New Roman"/>
              </a:rPr>
              <a:t>name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pulse.py </a:t>
            </a:r>
            <a:r>
              <a:rPr sz="2000" spc="-10" dirty="0">
                <a:latin typeface="Times New Roman"/>
                <a:cs typeface="Times New Roman"/>
              </a:rPr>
              <a:t>and run the python</a:t>
            </a:r>
            <a:r>
              <a:rPr sz="2000" spc="4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code.</a:t>
            </a:r>
          </a:p>
          <a:p>
            <a:pPr marL="354965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sz="2000" spc="-10" dirty="0">
                <a:latin typeface="Times New Roman"/>
                <a:cs typeface="Times New Roman"/>
              </a:rPr>
              <a:t>Python </a:t>
            </a:r>
            <a:r>
              <a:rPr sz="2000" spc="-5" dirty="0">
                <a:latin typeface="Times New Roman"/>
                <a:cs typeface="Times New Roman"/>
              </a:rPr>
              <a:t>Script executes all </a:t>
            </a:r>
            <a:r>
              <a:rPr sz="2000" spc="-10" dirty="0">
                <a:latin typeface="Times New Roman"/>
                <a:cs typeface="Times New Roman"/>
              </a:rPr>
              <a:t>these </a:t>
            </a:r>
            <a:r>
              <a:rPr sz="2000" spc="-5" dirty="0">
                <a:latin typeface="Times New Roman"/>
                <a:cs typeface="Times New Roman"/>
              </a:rPr>
              <a:t>5 steps </a:t>
            </a:r>
            <a:r>
              <a:rPr sz="2000" spc="-10" dirty="0">
                <a:latin typeface="Times New Roman"/>
                <a:cs typeface="Times New Roman"/>
              </a:rPr>
              <a:t>mentioned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Sequentially.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23623" y="3457029"/>
            <a:ext cx="5322125" cy="904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57600" y="3554994"/>
            <a:ext cx="47498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060" algn="l"/>
              </a:tabLst>
            </a:pPr>
            <a:r>
              <a:rPr sz="3000" b="1" spc="5" dirty="0">
                <a:solidFill>
                  <a:srgbClr val="FFFFFF"/>
                </a:solidFill>
                <a:latin typeface="Centaur"/>
                <a:cs typeface="Centaur"/>
              </a:rPr>
              <a:t>sudo	</a:t>
            </a:r>
            <a:r>
              <a:rPr sz="3000" b="1" spc="10" dirty="0">
                <a:solidFill>
                  <a:srgbClr val="FFFFFF"/>
                </a:solidFill>
                <a:latin typeface="Centaur"/>
                <a:cs typeface="Centaur"/>
              </a:rPr>
              <a:t>pip </a:t>
            </a:r>
            <a:r>
              <a:rPr sz="3000" b="1" spc="5" dirty="0">
                <a:solidFill>
                  <a:srgbClr val="FFFFFF"/>
                </a:solidFill>
                <a:latin typeface="Centaur"/>
                <a:cs typeface="Centaur"/>
              </a:rPr>
              <a:t>install</a:t>
            </a:r>
            <a:r>
              <a:rPr sz="3000" b="1" spc="-35" dirty="0">
                <a:solidFill>
                  <a:srgbClr val="FFFFFF"/>
                </a:solidFill>
                <a:latin typeface="Centaur"/>
                <a:cs typeface="Centaur"/>
              </a:rPr>
              <a:t> </a:t>
            </a:r>
            <a:r>
              <a:rPr sz="3000" b="1" spc="10" dirty="0">
                <a:solidFill>
                  <a:srgbClr val="FFFFFF"/>
                </a:solidFill>
                <a:latin typeface="Centaur"/>
                <a:cs typeface="Centaur"/>
              </a:rPr>
              <a:t>“library_name”</a:t>
            </a:r>
            <a:endParaRPr sz="3000" dirty="0">
              <a:latin typeface="Centaur"/>
              <a:cs typeface="Centau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5815" cy="73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5591" y="0"/>
            <a:ext cx="4119244" cy="1497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14442" y="0"/>
            <a:ext cx="31648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latin typeface="Centaur"/>
                <a:cs typeface="Centaur"/>
              </a:rPr>
              <a:t>Motivation</a:t>
            </a:r>
            <a:endParaRPr sz="6000">
              <a:latin typeface="Centaur"/>
              <a:cs typeface="Centau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098" y="977854"/>
            <a:ext cx="7141845" cy="277050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69570" indent="-344805">
              <a:lnSpc>
                <a:spcPct val="100000"/>
              </a:lnSpc>
              <a:spcBef>
                <a:spcPts val="1545"/>
              </a:spcBef>
              <a:buFont typeface="Wingdings"/>
              <a:buChar char=""/>
              <a:tabLst>
                <a:tab pos="37020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Ramp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Growth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regarding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Women’s Harassment</a:t>
            </a:r>
            <a:r>
              <a:rPr sz="24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cases.</a:t>
            </a:r>
            <a:endParaRPr sz="2400">
              <a:latin typeface="Times New Roman"/>
              <a:cs typeface="Times New Roman"/>
            </a:endParaRPr>
          </a:p>
          <a:p>
            <a:pPr marL="369570" marR="17780" indent="-344805">
              <a:lnSpc>
                <a:spcPct val="150100"/>
              </a:lnSpc>
              <a:buFont typeface="Wingdings"/>
              <a:buChar char=""/>
              <a:tabLst>
                <a:tab pos="370205" algn="l"/>
              </a:tabLst>
            </a:pP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India,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average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about 32000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cases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been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filed 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regarding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women</a:t>
            </a:r>
            <a:r>
              <a:rPr sz="2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harassment.</a:t>
            </a:r>
            <a:endParaRPr sz="2400">
              <a:latin typeface="Times New Roman"/>
              <a:cs typeface="Times New Roman"/>
            </a:endParaRPr>
          </a:p>
          <a:p>
            <a:pPr marL="369570" indent="-344805">
              <a:lnSpc>
                <a:spcPct val="100000"/>
              </a:lnSpc>
              <a:spcBef>
                <a:spcPts val="1440"/>
              </a:spcBef>
              <a:buFont typeface="Wingdings"/>
              <a:buChar char=""/>
              <a:tabLst>
                <a:tab pos="370205" algn="l"/>
              </a:tabLst>
            </a:pP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India</a:t>
            </a:r>
            <a:endParaRPr sz="2400">
              <a:latin typeface="Times New Roman"/>
              <a:cs typeface="Times New Roman"/>
            </a:endParaRPr>
          </a:p>
          <a:p>
            <a:pPr marL="9398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Uttar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Pradesh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400" spc="-7" baseline="24305" dirty="0">
                <a:solidFill>
                  <a:srgbClr val="FFFFFF"/>
                </a:solidFill>
                <a:latin typeface="Times New Roman"/>
                <a:cs typeface="Times New Roman"/>
              </a:rPr>
              <a:t>st</a:t>
            </a:r>
            <a:r>
              <a:rPr sz="2400" spc="300" baseline="24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place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96783" y="1219200"/>
            <a:ext cx="5053583" cy="2779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90306" y="4063949"/>
            <a:ext cx="413131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Fig.1. 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Year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wise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cases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filed on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women</a:t>
            </a:r>
            <a:r>
              <a:rPr sz="16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harassment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39" y="3722069"/>
            <a:ext cx="12721590" cy="271589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962660">
              <a:lnSpc>
                <a:spcPct val="100000"/>
              </a:lnSpc>
              <a:spcBef>
                <a:spcPts val="1545"/>
              </a:spcBef>
            </a:pPr>
            <a:r>
              <a:rPr sz="24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West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Bengal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– 2</a:t>
            </a:r>
            <a:r>
              <a:rPr sz="2400" baseline="24305" dirty="0">
                <a:solidFill>
                  <a:srgbClr val="FFFFFF"/>
                </a:solidFill>
                <a:latin typeface="Times New Roman"/>
                <a:cs typeface="Times New Roman"/>
              </a:rPr>
              <a:t>nd</a:t>
            </a:r>
            <a:r>
              <a:rPr sz="2400" spc="322" baseline="24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place</a:t>
            </a:r>
            <a:endParaRPr sz="2400">
              <a:latin typeface="Times New Roman"/>
              <a:cs typeface="Times New Roman"/>
            </a:endParaRPr>
          </a:p>
          <a:p>
            <a:pPr marL="96266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Maharashtra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400" spc="-7" baseline="24305" dirty="0">
                <a:solidFill>
                  <a:srgbClr val="FFFFFF"/>
                </a:solidFill>
                <a:latin typeface="Times New Roman"/>
                <a:cs typeface="Times New Roman"/>
              </a:rPr>
              <a:t>rd</a:t>
            </a:r>
            <a:r>
              <a:rPr sz="2400" spc="315" baseline="24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place</a:t>
            </a:r>
            <a:endParaRPr sz="2400">
              <a:latin typeface="Times New Roman"/>
              <a:cs typeface="Times New Roman"/>
            </a:endParaRPr>
          </a:p>
          <a:p>
            <a:pPr marL="392430" marR="5572760" indent="-344805">
              <a:lnSpc>
                <a:spcPct val="150000"/>
              </a:lnSpc>
              <a:buFont typeface="Wingdings"/>
              <a:buChar char=""/>
              <a:tabLst>
                <a:tab pos="3930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Indian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capital Delhi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latest safe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state with a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highest cognizable crime rate of about</a:t>
            </a:r>
            <a:r>
              <a:rPr sz="2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160.4.</a:t>
            </a:r>
            <a:endParaRPr sz="2400">
              <a:latin typeface="Times New Roman"/>
              <a:cs typeface="Times New Roman"/>
            </a:endParaRPr>
          </a:p>
          <a:p>
            <a:pPr marL="324485" indent="-287020">
              <a:lnSpc>
                <a:spcPct val="100000"/>
              </a:lnSpc>
              <a:spcBef>
                <a:spcPts val="1010"/>
              </a:spcBef>
              <a:buFont typeface="Wingdings"/>
              <a:buChar char=""/>
              <a:tabLst>
                <a:tab pos="325120" algn="l"/>
                <a:tab pos="3287395" algn="l"/>
              </a:tabLst>
            </a:pP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limit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problems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proposing the Smart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Guard 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Watch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Women’s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Intact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was</a:t>
            </a:r>
            <a:r>
              <a:rPr sz="2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developed.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5433" y="677824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31335" y="691895"/>
            <a:ext cx="3962400" cy="2883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4272" y="3697223"/>
            <a:ext cx="5300472" cy="3432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7783" y="685800"/>
            <a:ext cx="3200400" cy="2892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07680" y="685800"/>
            <a:ext cx="4267200" cy="5821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13202" y="209804"/>
            <a:ext cx="310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25" dirty="0">
                <a:solidFill>
                  <a:srgbClr val="974707"/>
                </a:solidFill>
                <a:uFill>
                  <a:solidFill>
                    <a:srgbClr val="974707"/>
                  </a:solidFill>
                </a:uFill>
                <a:latin typeface="Times New Roman"/>
                <a:cs typeface="Times New Roman"/>
              </a:rPr>
              <a:t>HEART </a:t>
            </a:r>
            <a:r>
              <a:rPr sz="2400" b="1" u="heavy" spc="-10" dirty="0">
                <a:solidFill>
                  <a:srgbClr val="974707"/>
                </a:solidFill>
                <a:uFill>
                  <a:solidFill>
                    <a:srgbClr val="974707"/>
                  </a:solidFill>
                </a:uFill>
                <a:latin typeface="Times New Roman"/>
                <a:cs typeface="Times New Roman"/>
              </a:rPr>
              <a:t>PULSE</a:t>
            </a:r>
            <a:r>
              <a:rPr sz="2400" b="1" u="heavy" spc="-40" dirty="0">
                <a:solidFill>
                  <a:srgbClr val="974707"/>
                </a:solidFill>
                <a:uFill>
                  <a:solidFill>
                    <a:srgbClr val="974707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10" dirty="0">
                <a:solidFill>
                  <a:srgbClr val="974707"/>
                </a:solidFill>
                <a:uFill>
                  <a:solidFill>
                    <a:srgbClr val="974707"/>
                  </a:solidFill>
                </a:uFill>
                <a:latin typeface="Times New Roman"/>
                <a:cs typeface="Times New Roman"/>
              </a:rPr>
              <a:t>(BPM)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7680" y="6549034"/>
            <a:ext cx="37825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74707"/>
                </a:solidFill>
                <a:latin typeface="Times New Roman"/>
                <a:cs typeface="Times New Roman"/>
              </a:rPr>
              <a:t>Medical</a:t>
            </a:r>
            <a:r>
              <a:rPr sz="1800" b="1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974707"/>
                </a:solidFill>
                <a:latin typeface="Times New Roman"/>
                <a:cs typeface="Times New Roman"/>
              </a:rPr>
              <a:t>condition</a:t>
            </a:r>
            <a:endParaRPr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(SMS </a:t>
            </a:r>
            <a:r>
              <a:rPr sz="1800" spc="-10" dirty="0">
                <a:solidFill>
                  <a:srgbClr val="974707"/>
                </a:solidFill>
                <a:latin typeface="Times New Roman"/>
                <a:cs typeface="Times New Roman"/>
              </a:rPr>
              <a:t>Alerts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to </a:t>
            </a:r>
            <a:r>
              <a:rPr lang="en-IN" sz="1800" dirty="0">
                <a:solidFill>
                  <a:srgbClr val="974707"/>
                </a:solidFill>
                <a:latin typeface="Times New Roman"/>
                <a:cs typeface="Times New Roman"/>
              </a:rPr>
              <a:t>R</a:t>
            </a:r>
            <a:r>
              <a:rPr sz="1800" spc="-5" dirty="0" err="1">
                <a:solidFill>
                  <a:srgbClr val="974707"/>
                </a:solidFill>
                <a:latin typeface="Times New Roman"/>
                <a:cs typeface="Times New Roman"/>
              </a:rPr>
              <a:t>elatives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/</a:t>
            </a:r>
            <a:r>
              <a:rPr sz="1800" spc="-100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lang="en-IN" spc="-100" dirty="0">
                <a:solidFill>
                  <a:srgbClr val="974707"/>
                </a:solidFill>
                <a:latin typeface="Times New Roman"/>
                <a:cs typeface="Times New Roman"/>
              </a:rPr>
              <a:t>H</a:t>
            </a:r>
            <a:r>
              <a:rPr sz="1800" dirty="0" err="1">
                <a:solidFill>
                  <a:srgbClr val="974707"/>
                </a:solidFill>
                <a:latin typeface="Times New Roman"/>
                <a:cs typeface="Times New Roman"/>
              </a:rPr>
              <a:t>ospitals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33738" y="209245"/>
            <a:ext cx="1734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974707"/>
                </a:solidFill>
                <a:latin typeface="Times New Roman"/>
                <a:cs typeface="Times New Roman"/>
              </a:rPr>
              <a:t>SMS</a:t>
            </a:r>
            <a:r>
              <a:rPr sz="1800" b="0" spc="-5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b="0" spc="-5" dirty="0">
                <a:solidFill>
                  <a:srgbClr val="974707"/>
                </a:solidFill>
                <a:latin typeface="Times New Roman"/>
                <a:cs typeface="Times New Roman"/>
              </a:rPr>
              <a:t>Notifications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2309" y="6848093"/>
            <a:ext cx="2317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4615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7600" y="103682"/>
            <a:ext cx="5947917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07384" y="202133"/>
            <a:ext cx="55606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3. </a:t>
            </a:r>
            <a:r>
              <a:rPr spc="5" dirty="0"/>
              <a:t>Sensors </a:t>
            </a:r>
            <a:r>
              <a:rPr spc="-5" dirty="0"/>
              <a:t>Interfacing</a:t>
            </a:r>
            <a:r>
              <a:rPr spc="-245" dirty="0"/>
              <a:t> </a:t>
            </a:r>
            <a:r>
              <a:rPr spc="5" dirty="0"/>
              <a:t>cont….</a:t>
            </a:r>
          </a:p>
        </p:txBody>
      </p:sp>
      <p:sp>
        <p:nvSpPr>
          <p:cNvPr id="7" name="object 7"/>
          <p:cNvSpPr/>
          <p:nvPr/>
        </p:nvSpPr>
        <p:spPr>
          <a:xfrm>
            <a:off x="6414230" y="3133369"/>
            <a:ext cx="6487953" cy="4029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73183" y="1066800"/>
            <a:ext cx="3429000" cy="1981200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675"/>
              </a:spcBef>
            </a:pP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 for Interfacing 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Pulse</a:t>
            </a:r>
            <a:r>
              <a:rPr sz="1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Sensor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1:Connecting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IR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Body </a:t>
            </a:r>
            <a:r>
              <a:rPr sz="1200" b="1" spc="-25" dirty="0">
                <a:solidFill>
                  <a:srgbClr val="205868"/>
                </a:solidFill>
                <a:latin typeface="Times New Roman"/>
                <a:cs typeface="Times New Roman"/>
              </a:rPr>
              <a:t>Temperature</a:t>
            </a:r>
            <a:r>
              <a:rPr sz="1200" b="1" spc="40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sensor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to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Raspberry</a:t>
            </a:r>
            <a:r>
              <a:rPr sz="1200" b="1" spc="35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Pi.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2:Enabling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I2C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options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for Raspberry</a:t>
            </a:r>
            <a:r>
              <a:rPr sz="1200" spc="-114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Pi.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3:Enabling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Serial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interfacing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also.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4:Installing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packages</a:t>
            </a:r>
            <a:r>
              <a:rPr sz="1200" spc="-14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required.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5:Run the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Python</a:t>
            </a: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Script.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8450" y="2667000"/>
            <a:ext cx="3594607" cy="2194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6743" y="1260909"/>
            <a:ext cx="7910830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200" dirty="0">
                <a:solidFill>
                  <a:srgbClr val="548ED4"/>
                </a:solidFill>
                <a:latin typeface="Times New Roman"/>
                <a:cs typeface="Times New Roman"/>
              </a:rPr>
              <a:t>2. Interfacing </a:t>
            </a:r>
            <a:r>
              <a:rPr sz="2200" spc="-20" dirty="0">
                <a:solidFill>
                  <a:srgbClr val="548ED4"/>
                </a:solidFill>
                <a:latin typeface="Times New Roman"/>
                <a:cs typeface="Times New Roman"/>
              </a:rPr>
              <a:t>IR </a:t>
            </a:r>
            <a:r>
              <a:rPr sz="2200" dirty="0">
                <a:solidFill>
                  <a:srgbClr val="548ED4"/>
                </a:solidFill>
                <a:latin typeface="Times New Roman"/>
                <a:cs typeface="Times New Roman"/>
              </a:rPr>
              <a:t>Body </a:t>
            </a:r>
            <a:r>
              <a:rPr sz="2200" spc="-10" dirty="0">
                <a:solidFill>
                  <a:srgbClr val="548ED4"/>
                </a:solidFill>
                <a:latin typeface="Times New Roman"/>
                <a:cs typeface="Times New Roman"/>
              </a:rPr>
              <a:t>Temperature </a:t>
            </a:r>
            <a:r>
              <a:rPr sz="2200" dirty="0">
                <a:solidFill>
                  <a:srgbClr val="548ED4"/>
                </a:solidFill>
                <a:latin typeface="Times New Roman"/>
                <a:cs typeface="Times New Roman"/>
              </a:rPr>
              <a:t>Sensor </a:t>
            </a:r>
            <a:r>
              <a:rPr sz="2200" spc="10" dirty="0">
                <a:solidFill>
                  <a:srgbClr val="548ED4"/>
                </a:solidFill>
                <a:latin typeface="Times New Roman"/>
                <a:cs typeface="Times New Roman"/>
              </a:rPr>
              <a:t>(MLX90615</a:t>
            </a:r>
            <a:r>
              <a:rPr sz="2200" spc="-200" dirty="0">
                <a:solidFill>
                  <a:srgbClr val="548ED4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48ED4"/>
                </a:solidFill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60" dirty="0">
                <a:latin typeface="Times New Roman"/>
                <a:cs typeface="Times New Roman"/>
              </a:rPr>
              <a:t>To </a:t>
            </a:r>
            <a:r>
              <a:rPr sz="2200" spc="-5" dirty="0">
                <a:latin typeface="Times New Roman"/>
                <a:cs typeface="Times New Roman"/>
              </a:rPr>
              <a:t>measure </a:t>
            </a:r>
            <a:r>
              <a:rPr sz="2200" dirty="0">
                <a:latin typeface="Times New Roman"/>
                <a:cs typeface="Times New Roman"/>
              </a:rPr>
              <a:t>thermal temperature </a:t>
            </a:r>
            <a:r>
              <a:rPr sz="2200" spc="-5" dirty="0">
                <a:latin typeface="Times New Roman"/>
                <a:cs typeface="Times New Roman"/>
              </a:rPr>
              <a:t>we </a:t>
            </a:r>
            <a:r>
              <a:rPr sz="2200" spc="5" dirty="0">
                <a:latin typeface="Times New Roman"/>
                <a:cs typeface="Times New Roman"/>
              </a:rPr>
              <a:t>are using </a:t>
            </a:r>
            <a:r>
              <a:rPr sz="2200" spc="-15" dirty="0">
                <a:latin typeface="Times New Roman"/>
                <a:cs typeface="Times New Roman"/>
              </a:rPr>
              <a:t>IR </a:t>
            </a:r>
            <a:r>
              <a:rPr sz="2200" spc="5" dirty="0">
                <a:solidFill>
                  <a:srgbClr val="548ED4"/>
                </a:solidFill>
                <a:latin typeface="Times New Roman"/>
                <a:cs typeface="Times New Roman"/>
              </a:rPr>
              <a:t>(MLX90615 </a:t>
            </a:r>
            <a:r>
              <a:rPr sz="2200" dirty="0">
                <a:solidFill>
                  <a:srgbClr val="548ED4"/>
                </a:solidFill>
                <a:latin typeface="Times New Roman"/>
                <a:cs typeface="Times New Roman"/>
              </a:rPr>
              <a:t>)</a:t>
            </a:r>
            <a:r>
              <a:rPr sz="2200" spc="-100" dirty="0">
                <a:solidFill>
                  <a:srgbClr val="548ED4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1E1C11"/>
                </a:solidFill>
                <a:latin typeface="Times New Roman"/>
                <a:cs typeface="Times New Roman"/>
              </a:rPr>
              <a:t>sensor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89505" y="5448427"/>
            <a:ext cx="269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IR Body </a:t>
            </a:r>
            <a:r>
              <a:rPr sz="1800" spc="-20" dirty="0">
                <a:solidFill>
                  <a:srgbClr val="974707"/>
                </a:solidFill>
                <a:latin typeface="Times New Roman"/>
                <a:cs typeface="Times New Roman"/>
              </a:rPr>
              <a:t>Temperature</a:t>
            </a:r>
            <a:r>
              <a:rPr sz="1800" spc="-50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Sensor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10328" y="268478"/>
            <a:ext cx="47580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4. </a:t>
            </a:r>
            <a:r>
              <a:rPr spc="-30" dirty="0"/>
              <a:t>Live </a:t>
            </a:r>
            <a:r>
              <a:rPr spc="5" dirty="0"/>
              <a:t>Location</a:t>
            </a:r>
            <a:r>
              <a:rPr spc="-590" dirty="0"/>
              <a:t> </a:t>
            </a:r>
            <a:r>
              <a:rPr spc="-60" dirty="0"/>
              <a:t>Tracking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8383" y="1219200"/>
            <a:ext cx="3733800" cy="1981200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675"/>
              </a:spcBef>
            </a:pP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 for 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GPS </a:t>
            </a: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GSM</a:t>
            </a:r>
            <a:r>
              <a:rPr sz="1200" spc="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Interfacing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1:Connect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GPS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and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GSM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modules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to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Pi</a:t>
            </a:r>
            <a:r>
              <a:rPr sz="1200" b="1" spc="30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3.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1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2:Getting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Data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from GPS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Module.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3:Reboot the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System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and 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insert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SIM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card </a:t>
            </a:r>
            <a:r>
              <a:rPr sz="1200" spc="-25" dirty="0">
                <a:solidFill>
                  <a:srgbClr val="30859C"/>
                </a:solidFill>
                <a:latin typeface="Times New Roman"/>
                <a:cs typeface="Times New Roman"/>
              </a:rPr>
              <a:t>in</a:t>
            </a:r>
            <a:r>
              <a:rPr sz="1200" spc="-7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GSM.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4: </a:t>
            </a:r>
            <a:r>
              <a:rPr sz="1200" spc="-25" dirty="0">
                <a:solidFill>
                  <a:srgbClr val="30859C"/>
                </a:solidFill>
                <a:latin typeface="Times New Roman"/>
                <a:cs typeface="Times New Roman"/>
              </a:rPr>
              <a:t>Writing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the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Python</a:t>
            </a:r>
            <a:r>
              <a:rPr sz="1200" spc="-16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code.</a:t>
            </a:r>
            <a:endParaRPr sz="1200">
              <a:latin typeface="Times New Roman"/>
              <a:cs typeface="Times New Roman"/>
            </a:endParaRPr>
          </a:p>
          <a:p>
            <a:pPr marL="93980" marR="648335">
              <a:lnSpc>
                <a:spcPts val="2160"/>
              </a:lnSpc>
              <a:spcBef>
                <a:spcPts val="19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5:Get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message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from GSM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Module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to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phone  </a:t>
            </a: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6: </a:t>
            </a:r>
            <a:r>
              <a:rPr sz="1200" spc="-25" dirty="0">
                <a:solidFill>
                  <a:srgbClr val="30859C"/>
                </a:solidFill>
                <a:latin typeface="Times New Roman"/>
                <a:cs typeface="Times New Roman"/>
              </a:rPr>
              <a:t>Live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Tracking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of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Location </a:t>
            </a:r>
            <a:r>
              <a:rPr sz="1200" spc="-30" dirty="0">
                <a:solidFill>
                  <a:srgbClr val="30859C"/>
                </a:solidFill>
                <a:latin typeface="Times New Roman"/>
                <a:cs typeface="Times New Roman"/>
              </a:rPr>
              <a:t>is</a:t>
            </a:r>
            <a:r>
              <a:rPr sz="1200" spc="17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done.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743" y="1015110"/>
            <a:ext cx="8260715" cy="136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Libraries</a:t>
            </a:r>
            <a:r>
              <a:rPr sz="2400" spc="4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Required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Step 1: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Connect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GPS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and GSM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module to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Raspberry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Pi</a:t>
            </a:r>
            <a:r>
              <a:rPr sz="2400" spc="-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3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ts val="2395"/>
              </a:lnSpc>
              <a:buFont typeface="Wingdings"/>
              <a:buChar char=""/>
              <a:tabLst>
                <a:tab pos="357505" algn="l"/>
              </a:tabLst>
            </a:pPr>
            <a:r>
              <a:rPr sz="2000" spc="-10" dirty="0">
                <a:latin typeface="Times New Roman"/>
                <a:cs typeface="Times New Roman"/>
              </a:rPr>
              <a:t>Connect </a:t>
            </a:r>
            <a:r>
              <a:rPr sz="2000" spc="-5" dirty="0">
                <a:latin typeface="Times New Roman"/>
                <a:cs typeface="Times New Roman"/>
              </a:rPr>
              <a:t>GPS </a:t>
            </a:r>
            <a:r>
              <a:rPr sz="2000" spc="-10" dirty="0">
                <a:latin typeface="Times New Roman"/>
                <a:cs typeface="Times New Roman"/>
              </a:rPr>
              <a:t>and GSM </a:t>
            </a:r>
            <a:r>
              <a:rPr sz="2000" spc="-5" dirty="0">
                <a:latin typeface="Times New Roman"/>
                <a:cs typeface="Times New Roman"/>
              </a:rPr>
              <a:t>Modules to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Raspberry </a:t>
            </a:r>
            <a:r>
              <a:rPr sz="2000" dirty="0">
                <a:latin typeface="Times New Roman"/>
                <a:cs typeface="Times New Roman"/>
              </a:rPr>
              <a:t>Pi </a:t>
            </a:r>
            <a:r>
              <a:rPr sz="2000" spc="-5" dirty="0">
                <a:latin typeface="Times New Roman"/>
                <a:cs typeface="Times New Roman"/>
              </a:rPr>
              <a:t>3 as </a:t>
            </a:r>
            <a:r>
              <a:rPr sz="2000" spc="-20" dirty="0">
                <a:latin typeface="Times New Roman"/>
                <a:cs typeface="Times New Roman"/>
              </a:rPr>
              <a:t>shown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below</a:t>
            </a: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figure.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7030" y="2557067"/>
            <a:ext cx="7160770" cy="4148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31200" y="3419854"/>
            <a:ext cx="4482591" cy="1981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8936" y="6667601"/>
            <a:ext cx="62968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43735"/>
                </a:solidFill>
                <a:latin typeface="Times New Roman"/>
                <a:cs typeface="Times New Roman"/>
              </a:rPr>
              <a:t>Connection </a:t>
            </a:r>
            <a:r>
              <a:rPr sz="1800" spc="-5" dirty="0">
                <a:solidFill>
                  <a:srgbClr val="943735"/>
                </a:solidFill>
                <a:latin typeface="Times New Roman"/>
                <a:cs typeface="Times New Roman"/>
              </a:rPr>
              <a:t>Diagram </a:t>
            </a:r>
            <a:r>
              <a:rPr sz="1800" dirty="0">
                <a:solidFill>
                  <a:srgbClr val="943735"/>
                </a:solidFill>
                <a:latin typeface="Times New Roman"/>
                <a:cs typeface="Times New Roman"/>
              </a:rPr>
              <a:t>of GPS </a:t>
            </a:r>
            <a:r>
              <a:rPr sz="1800" spc="-5" dirty="0">
                <a:solidFill>
                  <a:srgbClr val="943735"/>
                </a:solidFill>
                <a:latin typeface="Times New Roman"/>
                <a:cs typeface="Times New Roman"/>
              </a:rPr>
              <a:t>and </a:t>
            </a:r>
            <a:r>
              <a:rPr sz="1800" spc="-10" dirty="0">
                <a:solidFill>
                  <a:srgbClr val="943735"/>
                </a:solidFill>
                <a:latin typeface="Times New Roman"/>
                <a:cs typeface="Times New Roman"/>
              </a:rPr>
              <a:t>GSM </a:t>
            </a:r>
            <a:r>
              <a:rPr sz="1800" spc="-5" dirty="0">
                <a:solidFill>
                  <a:srgbClr val="943735"/>
                </a:solidFill>
                <a:latin typeface="Times New Roman"/>
                <a:cs typeface="Times New Roman"/>
              </a:rPr>
              <a:t>modules</a:t>
            </a:r>
            <a:r>
              <a:rPr sz="1800" spc="-65" dirty="0">
                <a:solidFill>
                  <a:srgbClr val="94373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43735"/>
                </a:solidFill>
                <a:latin typeface="Times New Roman"/>
                <a:cs typeface="Times New Roman"/>
              </a:rPr>
              <a:t>to</a:t>
            </a:r>
            <a:endParaRPr sz="1800" dirty="0">
              <a:latin typeface="Times New Roman"/>
              <a:cs typeface="Times New Roman"/>
            </a:endParaRPr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943735"/>
                </a:solidFill>
                <a:latin typeface="Times New Roman"/>
                <a:cs typeface="Times New Roman"/>
              </a:rPr>
              <a:t>Raspberry </a:t>
            </a:r>
            <a:r>
              <a:rPr sz="1800" spc="10" dirty="0">
                <a:solidFill>
                  <a:srgbClr val="943735"/>
                </a:solidFill>
                <a:latin typeface="Times New Roman"/>
                <a:cs typeface="Times New Roman"/>
              </a:rPr>
              <a:t>Pi</a:t>
            </a:r>
            <a:r>
              <a:rPr sz="1800" spc="-50" dirty="0">
                <a:solidFill>
                  <a:srgbClr val="94373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43735"/>
                </a:solidFill>
                <a:latin typeface="Times New Roman"/>
                <a:cs typeface="Times New Roman"/>
              </a:rPr>
              <a:t>3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93720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6703" y="103682"/>
            <a:ext cx="1656333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103682"/>
            <a:ext cx="4963540" cy="1116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47176" y="103682"/>
            <a:ext cx="1165669" cy="1116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53143" y="103682"/>
            <a:ext cx="763358" cy="11169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4.Live </a:t>
            </a:r>
            <a:r>
              <a:rPr spc="5" dirty="0"/>
              <a:t>Location </a:t>
            </a:r>
            <a:r>
              <a:rPr spc="-55" dirty="0"/>
              <a:t>Tracking</a:t>
            </a:r>
            <a:r>
              <a:rPr spc="-625" dirty="0"/>
              <a:t> </a:t>
            </a:r>
            <a:r>
              <a:rPr spc="5" dirty="0"/>
              <a:t>cont….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5983" y="1219200"/>
            <a:ext cx="3886200" cy="1981200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675"/>
              </a:spcBef>
            </a:pP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 for 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GPS </a:t>
            </a: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GSM</a:t>
            </a:r>
            <a:r>
              <a:rPr sz="1200" spc="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Interfacing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1:Connect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GPS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and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GSM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modules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to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Pi</a:t>
            </a:r>
            <a:r>
              <a:rPr sz="1200" spc="8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3.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15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2:Getting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Data </a:t>
            </a:r>
            <a:r>
              <a:rPr sz="1200" b="1" spc="-20" dirty="0">
                <a:solidFill>
                  <a:srgbClr val="205868"/>
                </a:solidFill>
                <a:latin typeface="Times New Roman"/>
                <a:cs typeface="Times New Roman"/>
              </a:rPr>
              <a:t>from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GPS</a:t>
            </a:r>
            <a:r>
              <a:rPr sz="1200" b="1" spc="35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Module.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3:Reboot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the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System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and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insert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SIM </a:t>
            </a:r>
            <a:r>
              <a:rPr sz="1200" b="1" spc="-15" dirty="0">
                <a:solidFill>
                  <a:srgbClr val="205868"/>
                </a:solidFill>
                <a:latin typeface="Times New Roman"/>
                <a:cs typeface="Times New Roman"/>
              </a:rPr>
              <a:t>card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in</a:t>
            </a:r>
            <a:r>
              <a:rPr sz="1200" b="1" spc="50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205868"/>
                </a:solidFill>
                <a:latin typeface="Times New Roman"/>
                <a:cs typeface="Times New Roman"/>
              </a:rPr>
              <a:t>GSM.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4: </a:t>
            </a:r>
            <a:r>
              <a:rPr sz="1200" spc="-25" dirty="0">
                <a:solidFill>
                  <a:srgbClr val="30859C"/>
                </a:solidFill>
                <a:latin typeface="Times New Roman"/>
                <a:cs typeface="Times New Roman"/>
              </a:rPr>
              <a:t>Writing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the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Python</a:t>
            </a:r>
            <a:r>
              <a:rPr sz="1200" spc="-17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code.</a:t>
            </a:r>
            <a:endParaRPr sz="1200">
              <a:latin typeface="Times New Roman"/>
              <a:cs typeface="Times New Roman"/>
            </a:endParaRPr>
          </a:p>
          <a:p>
            <a:pPr marL="93980" marR="801370">
              <a:lnSpc>
                <a:spcPts val="2160"/>
              </a:lnSpc>
              <a:spcBef>
                <a:spcPts val="19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5:Get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message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from GSM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Module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to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phone  </a:t>
            </a: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6: </a:t>
            </a:r>
            <a:r>
              <a:rPr sz="1200" spc="-25" dirty="0">
                <a:solidFill>
                  <a:srgbClr val="30859C"/>
                </a:solidFill>
                <a:latin typeface="Times New Roman"/>
                <a:cs typeface="Times New Roman"/>
              </a:rPr>
              <a:t>Live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Tracking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of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Location </a:t>
            </a:r>
            <a:r>
              <a:rPr sz="1200" spc="-30" dirty="0">
                <a:solidFill>
                  <a:srgbClr val="30859C"/>
                </a:solidFill>
                <a:latin typeface="Times New Roman"/>
                <a:cs typeface="Times New Roman"/>
              </a:rPr>
              <a:t>is</a:t>
            </a:r>
            <a:r>
              <a:rPr sz="1200" spc="17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done.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543" y="776809"/>
            <a:ext cx="5488940" cy="19805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  <a:tabLst>
                <a:tab pos="1017905" algn="l"/>
              </a:tabLst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Step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 2:	Getting Data </a:t>
            </a:r>
            <a:r>
              <a:rPr sz="2400" spc="-10" dirty="0">
                <a:solidFill>
                  <a:srgbClr val="6F2F9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GPS</a:t>
            </a:r>
            <a:r>
              <a:rPr sz="2400" spc="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Module.</a:t>
            </a:r>
            <a:endParaRPr sz="24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31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spc="-65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receive GPS co-ordinates </a:t>
            </a:r>
            <a:r>
              <a:rPr sz="2000" spc="-10" dirty="0">
                <a:latin typeface="Times New Roman"/>
                <a:cs typeface="Times New Roman"/>
              </a:rPr>
              <a:t>from </a:t>
            </a:r>
            <a:r>
              <a:rPr sz="2000" spc="-5" dirty="0">
                <a:latin typeface="Times New Roman"/>
                <a:cs typeface="Times New Roman"/>
              </a:rPr>
              <a:t>Satellites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,</a:t>
            </a:r>
            <a:endParaRPr sz="2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1205"/>
              </a:spcBef>
            </a:pPr>
            <a:r>
              <a:rPr sz="2000" spc="-5" dirty="0">
                <a:latin typeface="Times New Roman"/>
                <a:cs typeface="Times New Roman"/>
              </a:rPr>
              <a:t>Edit </a:t>
            </a:r>
            <a:r>
              <a:rPr sz="2000" spc="-10" dirty="0">
                <a:latin typeface="Times New Roman"/>
                <a:cs typeface="Times New Roman"/>
              </a:rPr>
              <a:t>the OS </a:t>
            </a:r>
            <a:r>
              <a:rPr sz="2000" dirty="0">
                <a:latin typeface="Times New Roman"/>
                <a:cs typeface="Times New Roman"/>
              </a:rPr>
              <a:t>boot </a:t>
            </a:r>
            <a:r>
              <a:rPr sz="2000" spc="-10" dirty="0">
                <a:latin typeface="Times New Roman"/>
                <a:cs typeface="Times New Roman"/>
              </a:rPr>
              <a:t>configuration </a:t>
            </a:r>
            <a:r>
              <a:rPr sz="2000" spc="-5" dirty="0">
                <a:latin typeface="Times New Roman"/>
                <a:cs typeface="Times New Roman"/>
              </a:rPr>
              <a:t>to detect GPS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module</a:t>
            </a:r>
            <a:endParaRPr sz="2000" dirty="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latin typeface="Times New Roman"/>
                <a:cs typeface="Times New Roman"/>
              </a:rPr>
              <a:t>$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sudo nano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/boot/config.txt</a:t>
            </a:r>
            <a:endParaRPr sz="2000" b="1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543" y="3248462"/>
            <a:ext cx="8018145" cy="303224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Step 3: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Reboot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the </a:t>
            </a:r>
            <a:r>
              <a:rPr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System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and </a:t>
            </a:r>
            <a:r>
              <a:rPr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Insert </a:t>
            </a:r>
            <a:r>
              <a:rPr sz="2400" spc="-20" dirty="0">
                <a:solidFill>
                  <a:srgbClr val="6F2F9F"/>
                </a:solidFill>
                <a:latin typeface="Times New Roman"/>
                <a:cs typeface="Times New Roman"/>
              </a:rPr>
              <a:t>SIM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card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GSM</a:t>
            </a:r>
            <a:r>
              <a:rPr sz="2400" spc="19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Module</a:t>
            </a:r>
            <a:endParaRPr lang="en-IN" sz="2400" dirty="0">
              <a:solidFill>
                <a:srgbClr val="6F2F9F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lang="en-US"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		</a:t>
            </a:r>
            <a:r>
              <a:rPr sz="2000" b="1" spc="-5" dirty="0">
                <a:latin typeface="Times New Roman"/>
                <a:cs typeface="Times New Roman"/>
              </a:rPr>
              <a:t>$ </a:t>
            </a:r>
            <a:r>
              <a:rPr sz="2000" b="1" spc="-10" dirty="0">
                <a:latin typeface="Times New Roman"/>
                <a:cs typeface="Times New Roman"/>
              </a:rPr>
              <a:t>sudo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reboot</a:t>
            </a: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800" spc="-15" dirty="0">
                <a:latin typeface="Times New Roman"/>
                <a:cs typeface="Times New Roman"/>
              </a:rPr>
              <a:t>After </a:t>
            </a:r>
            <a:r>
              <a:rPr sz="1800" dirty="0">
                <a:latin typeface="Times New Roman"/>
                <a:cs typeface="Times New Roman"/>
              </a:rPr>
              <a:t>Rebooting the </a:t>
            </a:r>
            <a:r>
              <a:rPr sz="1800" spc="-10" dirty="0">
                <a:latin typeface="Times New Roman"/>
                <a:cs typeface="Times New Roman"/>
              </a:rPr>
              <a:t>System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GPS </a:t>
            </a:r>
            <a:r>
              <a:rPr sz="1800" spc="5" dirty="0">
                <a:latin typeface="Times New Roman"/>
                <a:cs typeface="Times New Roman"/>
              </a:rPr>
              <a:t>Module </a:t>
            </a:r>
            <a:r>
              <a:rPr sz="1800" spc="-10" dirty="0">
                <a:latin typeface="Times New Roman"/>
                <a:cs typeface="Times New Roman"/>
              </a:rPr>
              <a:t>will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blink.</a:t>
            </a: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This </a:t>
            </a:r>
            <a:r>
              <a:rPr sz="1800" dirty="0">
                <a:latin typeface="Times New Roman"/>
                <a:cs typeface="Times New Roman"/>
              </a:rPr>
              <a:t>Blinking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LED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GPS </a:t>
            </a:r>
            <a:r>
              <a:rPr sz="1800" spc="5" dirty="0">
                <a:latin typeface="Times New Roman"/>
                <a:cs typeface="Times New Roman"/>
              </a:rPr>
              <a:t>Module </a:t>
            </a:r>
            <a:r>
              <a:rPr sz="1800" spc="-5" dirty="0">
                <a:latin typeface="Times New Roman"/>
                <a:cs typeface="Times New Roman"/>
              </a:rPr>
              <a:t>shows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-5" dirty="0">
                <a:latin typeface="Times New Roman"/>
                <a:cs typeface="Times New Roman"/>
              </a:rPr>
              <a:t>GPS </a:t>
            </a:r>
            <a:r>
              <a:rPr sz="1800" spc="5" dirty="0">
                <a:latin typeface="Times New Roman"/>
                <a:cs typeface="Times New Roman"/>
              </a:rPr>
              <a:t>Module </a:t>
            </a:r>
            <a:r>
              <a:rPr sz="1800" spc="-5" dirty="0">
                <a:latin typeface="Times New Roman"/>
                <a:cs typeface="Times New Roman"/>
              </a:rPr>
              <a:t>is receiving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data.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Step 4: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Execute </a:t>
            </a:r>
            <a:r>
              <a:rPr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python</a:t>
            </a:r>
            <a:r>
              <a:rPr sz="2400" spc="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code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543" y="6117317"/>
            <a:ext cx="7512684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Times New Roman"/>
                <a:cs typeface="Times New Roman"/>
              </a:rPr>
              <a:t>Code starts receiving latitude </a:t>
            </a:r>
            <a:r>
              <a:rPr sz="2000" spc="-10" dirty="0">
                <a:latin typeface="Times New Roman"/>
                <a:cs typeface="Times New Roman"/>
              </a:rPr>
              <a:t>and longitude </a:t>
            </a:r>
            <a:r>
              <a:rPr sz="2000" spc="-5" dirty="0">
                <a:latin typeface="Times New Roman"/>
                <a:cs typeface="Times New Roman"/>
              </a:rPr>
              <a:t>GPS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co-ordinates.</a:t>
            </a:r>
            <a:endParaRPr sz="2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Times New Roman"/>
                <a:cs typeface="Times New Roman"/>
              </a:rPr>
              <a:t>Sends </a:t>
            </a:r>
            <a:r>
              <a:rPr sz="2000" spc="-5" dirty="0">
                <a:latin typeface="Times New Roman"/>
                <a:cs typeface="Times New Roman"/>
              </a:rPr>
              <a:t>SMS </a:t>
            </a:r>
            <a:r>
              <a:rPr sz="2000" spc="-10" dirty="0">
                <a:latin typeface="Times New Roman"/>
                <a:cs typeface="Times New Roman"/>
              </a:rPr>
              <a:t>Alert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Google </a:t>
            </a:r>
            <a:r>
              <a:rPr sz="2000" spc="-15" dirty="0">
                <a:latin typeface="Times New Roman"/>
                <a:cs typeface="Times New Roman"/>
              </a:rPr>
              <a:t>map </a:t>
            </a:r>
            <a:r>
              <a:rPr sz="2000" spc="-10" dirty="0">
                <a:latin typeface="Times New Roman"/>
                <a:cs typeface="Times New Roman"/>
              </a:rPr>
              <a:t>URL link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10" dirty="0">
                <a:latin typeface="Times New Roman"/>
                <a:cs typeface="Times New Roman"/>
              </a:rPr>
              <a:t>Client mobile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phones.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06383" y="3581400"/>
            <a:ext cx="4495800" cy="31968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711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2696" y="103682"/>
            <a:ext cx="6694678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32479" y="202133"/>
            <a:ext cx="63068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4. </a:t>
            </a:r>
            <a:r>
              <a:rPr spc="-30" dirty="0"/>
              <a:t>Live </a:t>
            </a:r>
            <a:r>
              <a:rPr spc="5" dirty="0"/>
              <a:t>Location </a:t>
            </a:r>
            <a:r>
              <a:rPr spc="-60" dirty="0"/>
              <a:t>Tracking</a:t>
            </a:r>
            <a:r>
              <a:rPr spc="-645" dirty="0"/>
              <a:t> </a:t>
            </a:r>
            <a:r>
              <a:rPr spc="5" dirty="0"/>
              <a:t>cont….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8383" y="1219200"/>
            <a:ext cx="3733800" cy="1981200"/>
          </a:xfrm>
          <a:prstGeom prst="rect">
            <a:avLst/>
          </a:prstGeom>
          <a:ln w="24384">
            <a:solidFill>
              <a:srgbClr val="4AACC5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675"/>
              </a:spcBef>
            </a:pP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 for 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GPS </a:t>
            </a: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GSM</a:t>
            </a:r>
            <a:r>
              <a:rPr sz="1200" spc="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Interfacing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1:Connect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GPS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and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GSM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modules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to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Pi</a:t>
            </a:r>
            <a:r>
              <a:rPr sz="1200" spc="9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3.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15"/>
              </a:spcBef>
            </a:pP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Step </a:t>
            </a:r>
            <a:r>
              <a:rPr sz="1200" b="1" dirty="0">
                <a:solidFill>
                  <a:srgbClr val="205868"/>
                </a:solidFill>
                <a:latin typeface="Times New Roman"/>
                <a:cs typeface="Times New Roman"/>
              </a:rPr>
              <a:t>2:Getting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Data </a:t>
            </a:r>
            <a:r>
              <a:rPr sz="1200" b="1" spc="-20" dirty="0">
                <a:solidFill>
                  <a:srgbClr val="205868"/>
                </a:solidFill>
                <a:latin typeface="Times New Roman"/>
                <a:cs typeface="Times New Roman"/>
              </a:rPr>
              <a:t>from </a:t>
            </a:r>
            <a:r>
              <a:rPr sz="1200" b="1" spc="-10" dirty="0">
                <a:solidFill>
                  <a:srgbClr val="205868"/>
                </a:solidFill>
                <a:latin typeface="Times New Roman"/>
                <a:cs typeface="Times New Roman"/>
              </a:rPr>
              <a:t>GPS</a:t>
            </a:r>
            <a:r>
              <a:rPr sz="1200" b="1" spc="40" dirty="0">
                <a:solidFill>
                  <a:srgbClr val="205868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205868"/>
                </a:solidFill>
                <a:latin typeface="Times New Roman"/>
                <a:cs typeface="Times New Roman"/>
              </a:rPr>
              <a:t>Module.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3:Reboot the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System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and </a:t>
            </a:r>
            <a:r>
              <a:rPr sz="1200" spc="-20" dirty="0">
                <a:solidFill>
                  <a:srgbClr val="30859C"/>
                </a:solidFill>
                <a:latin typeface="Times New Roman"/>
                <a:cs typeface="Times New Roman"/>
              </a:rPr>
              <a:t>insert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SIM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card </a:t>
            </a:r>
            <a:r>
              <a:rPr sz="1200" spc="-25" dirty="0">
                <a:solidFill>
                  <a:srgbClr val="30859C"/>
                </a:solidFill>
                <a:latin typeface="Times New Roman"/>
                <a:cs typeface="Times New Roman"/>
              </a:rPr>
              <a:t>in</a:t>
            </a:r>
            <a:r>
              <a:rPr sz="1200" spc="-7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GSM.</a:t>
            </a:r>
            <a:endParaRPr sz="12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72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4: </a:t>
            </a:r>
            <a:r>
              <a:rPr sz="1200" spc="-25" dirty="0">
                <a:solidFill>
                  <a:srgbClr val="30859C"/>
                </a:solidFill>
                <a:latin typeface="Times New Roman"/>
                <a:cs typeface="Times New Roman"/>
              </a:rPr>
              <a:t>Writing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the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Python</a:t>
            </a:r>
            <a:r>
              <a:rPr sz="1200" spc="-165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code.</a:t>
            </a:r>
            <a:endParaRPr sz="1200">
              <a:latin typeface="Times New Roman"/>
              <a:cs typeface="Times New Roman"/>
            </a:endParaRPr>
          </a:p>
          <a:p>
            <a:pPr marL="93980" marR="648335">
              <a:lnSpc>
                <a:spcPts val="2160"/>
              </a:lnSpc>
              <a:spcBef>
                <a:spcPts val="195"/>
              </a:spcBef>
            </a:pP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5:Get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message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from GSM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Module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to </a:t>
            </a:r>
            <a:r>
              <a:rPr sz="1200" spc="-10" dirty="0">
                <a:solidFill>
                  <a:srgbClr val="30859C"/>
                </a:solidFill>
                <a:latin typeface="Times New Roman"/>
                <a:cs typeface="Times New Roman"/>
              </a:rPr>
              <a:t>phone  </a:t>
            </a:r>
            <a:r>
              <a:rPr sz="1200" spc="5" dirty="0">
                <a:solidFill>
                  <a:srgbClr val="30859C"/>
                </a:solidFill>
                <a:latin typeface="Times New Roman"/>
                <a:cs typeface="Times New Roman"/>
              </a:rPr>
              <a:t>Step </a:t>
            </a:r>
            <a:r>
              <a:rPr sz="1200" dirty="0">
                <a:solidFill>
                  <a:srgbClr val="30859C"/>
                </a:solidFill>
                <a:latin typeface="Times New Roman"/>
                <a:cs typeface="Times New Roman"/>
              </a:rPr>
              <a:t>6: </a:t>
            </a:r>
            <a:r>
              <a:rPr sz="1200" spc="-25" dirty="0">
                <a:solidFill>
                  <a:srgbClr val="30859C"/>
                </a:solidFill>
                <a:latin typeface="Times New Roman"/>
                <a:cs typeface="Times New Roman"/>
              </a:rPr>
              <a:t>Live </a:t>
            </a:r>
            <a:r>
              <a:rPr sz="1200" spc="-15" dirty="0">
                <a:solidFill>
                  <a:srgbClr val="30859C"/>
                </a:solidFill>
                <a:latin typeface="Times New Roman"/>
                <a:cs typeface="Times New Roman"/>
              </a:rPr>
              <a:t>Tracking </a:t>
            </a:r>
            <a:r>
              <a:rPr sz="1200" spc="10" dirty="0">
                <a:solidFill>
                  <a:srgbClr val="30859C"/>
                </a:solidFill>
                <a:latin typeface="Times New Roman"/>
                <a:cs typeface="Times New Roman"/>
              </a:rPr>
              <a:t>of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Location </a:t>
            </a:r>
            <a:r>
              <a:rPr sz="1200" spc="-30" dirty="0">
                <a:solidFill>
                  <a:srgbClr val="30859C"/>
                </a:solidFill>
                <a:latin typeface="Times New Roman"/>
                <a:cs typeface="Times New Roman"/>
              </a:rPr>
              <a:t>is</a:t>
            </a:r>
            <a:r>
              <a:rPr sz="1200" spc="170" dirty="0">
                <a:solidFill>
                  <a:srgbClr val="30859C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30859C"/>
                </a:solidFill>
                <a:latin typeface="Times New Roman"/>
                <a:cs typeface="Times New Roman"/>
              </a:rPr>
              <a:t>done.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543" y="978534"/>
            <a:ext cx="4446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7905" algn="l"/>
              </a:tabLst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Step 4:	Executing the </a:t>
            </a:r>
            <a:r>
              <a:rPr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Python</a:t>
            </a:r>
            <a:r>
              <a:rPr sz="2400" spc="-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Code.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783" y="1905000"/>
            <a:ext cx="3758184" cy="3029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8408" y="1905000"/>
            <a:ext cx="3922776" cy="487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3" y="609600"/>
            <a:ext cx="1293876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57248" y="176530"/>
            <a:ext cx="9461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974707"/>
                </a:solidFill>
                <a:latin typeface="Times New Roman"/>
                <a:cs typeface="Times New Roman"/>
              </a:rPr>
              <a:t>By </a:t>
            </a:r>
            <a:r>
              <a:rPr sz="2400" b="0" spc="-5" dirty="0">
                <a:solidFill>
                  <a:srgbClr val="974707"/>
                </a:solidFill>
                <a:latin typeface="Times New Roman"/>
                <a:cs typeface="Times New Roman"/>
              </a:rPr>
              <a:t>clicking </a:t>
            </a:r>
            <a:r>
              <a:rPr sz="2400" b="0" dirty="0">
                <a:solidFill>
                  <a:srgbClr val="974707"/>
                </a:solidFill>
                <a:latin typeface="Times New Roman"/>
                <a:cs typeface="Times New Roman"/>
              </a:rPr>
              <a:t>on the </a:t>
            </a:r>
            <a:r>
              <a:rPr sz="2400" b="0" spc="-5" dirty="0">
                <a:solidFill>
                  <a:srgbClr val="974707"/>
                </a:solidFill>
                <a:latin typeface="Times New Roman"/>
                <a:cs typeface="Times New Roman"/>
              </a:rPr>
              <a:t>URL </a:t>
            </a:r>
            <a:r>
              <a:rPr sz="2400" b="0" spc="-15" dirty="0">
                <a:solidFill>
                  <a:srgbClr val="974707"/>
                </a:solidFill>
                <a:latin typeface="Times New Roman"/>
                <a:cs typeface="Times New Roman"/>
              </a:rPr>
              <a:t>Link </a:t>
            </a:r>
            <a:r>
              <a:rPr sz="2400" b="0" spc="-5" dirty="0">
                <a:solidFill>
                  <a:srgbClr val="974707"/>
                </a:solidFill>
                <a:latin typeface="Times New Roman"/>
                <a:cs typeface="Times New Roman"/>
              </a:rPr>
              <a:t>,redirects </a:t>
            </a:r>
            <a:r>
              <a:rPr sz="2400" b="0" dirty="0">
                <a:solidFill>
                  <a:srgbClr val="974707"/>
                </a:solidFill>
                <a:latin typeface="Times New Roman"/>
                <a:cs typeface="Times New Roman"/>
              </a:rPr>
              <a:t>to the </a:t>
            </a:r>
            <a:r>
              <a:rPr sz="2400" b="0" spc="-10" dirty="0">
                <a:solidFill>
                  <a:srgbClr val="974707"/>
                </a:solidFill>
                <a:latin typeface="Times New Roman"/>
                <a:cs typeface="Times New Roman"/>
              </a:rPr>
              <a:t>Google </a:t>
            </a:r>
            <a:r>
              <a:rPr sz="2400" b="0" spc="-5" dirty="0">
                <a:solidFill>
                  <a:srgbClr val="974707"/>
                </a:solidFill>
                <a:latin typeface="Times New Roman"/>
                <a:cs typeface="Times New Roman"/>
              </a:rPr>
              <a:t>Maps </a:t>
            </a:r>
            <a:r>
              <a:rPr sz="2400" b="0" dirty="0">
                <a:solidFill>
                  <a:srgbClr val="974707"/>
                </a:solidFill>
                <a:latin typeface="Times New Roman"/>
                <a:cs typeface="Times New Roman"/>
              </a:rPr>
              <a:t>in </a:t>
            </a:r>
            <a:r>
              <a:rPr sz="2400" b="0" spc="-5" dirty="0">
                <a:solidFill>
                  <a:srgbClr val="974707"/>
                </a:solidFill>
                <a:latin typeface="Times New Roman"/>
                <a:cs typeface="Times New Roman"/>
              </a:rPr>
              <a:t>Client</a:t>
            </a:r>
            <a:r>
              <a:rPr sz="2400" b="0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974707"/>
                </a:solidFill>
                <a:latin typeface="Times New Roman"/>
                <a:cs typeface="Times New Roman"/>
              </a:rPr>
              <a:t>Devices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6855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29839" y="103682"/>
            <a:ext cx="8203565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79370" y="202133"/>
            <a:ext cx="78098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5. </a:t>
            </a:r>
            <a:r>
              <a:rPr spc="5" dirty="0"/>
              <a:t>Calls, </a:t>
            </a:r>
            <a:r>
              <a:rPr spc="-5" dirty="0"/>
              <a:t>Messages </a:t>
            </a:r>
            <a:r>
              <a:rPr spc="10" dirty="0"/>
              <a:t>and </a:t>
            </a:r>
            <a:r>
              <a:rPr spc="-10" dirty="0"/>
              <a:t>Notification</a:t>
            </a:r>
            <a:r>
              <a:rPr spc="-305" dirty="0"/>
              <a:t> </a:t>
            </a:r>
            <a:r>
              <a:rPr spc="30" dirty="0"/>
              <a:t>Alerts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2943" y="1107091"/>
            <a:ext cx="9264650" cy="538861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Step-by-Step</a:t>
            </a:r>
            <a:endParaRPr sz="2200" dirty="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12700" marR="4591685">
              <a:lnSpc>
                <a:spcPct val="150100"/>
              </a:lnSpc>
            </a:pPr>
            <a:r>
              <a:rPr sz="2200" i="1" spc="5" dirty="0">
                <a:latin typeface="Times New Roman"/>
                <a:cs typeface="Times New Roman"/>
              </a:rPr>
              <a:t>Setting </a:t>
            </a:r>
            <a:r>
              <a:rPr sz="2200" i="1" dirty="0">
                <a:latin typeface="Times New Roman"/>
                <a:cs typeface="Times New Roman"/>
              </a:rPr>
              <a:t>up Raspberry </a:t>
            </a:r>
            <a:r>
              <a:rPr sz="2200" i="1" spc="-70" dirty="0">
                <a:latin typeface="Times New Roman"/>
                <a:cs typeface="Times New Roman"/>
              </a:rPr>
              <a:t>Pi’s </a:t>
            </a:r>
            <a:r>
              <a:rPr sz="2200" i="1" spc="5" dirty="0">
                <a:latin typeface="Times New Roman"/>
                <a:cs typeface="Times New Roman"/>
              </a:rPr>
              <a:t>Bluetooth  </a:t>
            </a:r>
            <a:r>
              <a:rPr sz="2200" i="1" dirty="0">
                <a:latin typeface="Times New Roman"/>
                <a:cs typeface="Times New Roman"/>
              </a:rPr>
              <a:t>Pairing Raspberry Pi and </a:t>
            </a:r>
            <a:r>
              <a:rPr sz="2200" i="1" spc="-10" dirty="0">
                <a:latin typeface="Times New Roman"/>
                <a:cs typeface="Times New Roman"/>
              </a:rPr>
              <a:t>Android</a:t>
            </a:r>
            <a:r>
              <a:rPr sz="2200" i="1" spc="-15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Phone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  <a:tabLst>
                <a:tab pos="469265" algn="l"/>
              </a:tabLst>
            </a:pPr>
            <a:r>
              <a:rPr sz="2600" spc="-5" dirty="0">
                <a:solidFill>
                  <a:srgbClr val="6F2F9F"/>
                </a:solidFill>
                <a:latin typeface="Times New Roman"/>
                <a:cs typeface="Times New Roman"/>
              </a:rPr>
              <a:t>1.	</a:t>
            </a:r>
            <a:r>
              <a:rPr sz="2600" spc="-10" dirty="0">
                <a:solidFill>
                  <a:srgbClr val="6F2F9F"/>
                </a:solidFill>
                <a:latin typeface="Times New Roman"/>
                <a:cs typeface="Times New Roman"/>
              </a:rPr>
              <a:t>Setting </a:t>
            </a:r>
            <a:r>
              <a:rPr sz="2600" spc="-5" dirty="0">
                <a:solidFill>
                  <a:srgbClr val="6F2F9F"/>
                </a:solidFill>
                <a:latin typeface="Times New Roman"/>
                <a:cs typeface="Times New Roman"/>
              </a:rPr>
              <a:t>up Raspberry </a:t>
            </a:r>
            <a:r>
              <a:rPr sz="2600" spc="-45" dirty="0">
                <a:solidFill>
                  <a:srgbClr val="6F2F9F"/>
                </a:solidFill>
                <a:latin typeface="Times New Roman"/>
                <a:cs typeface="Times New Roman"/>
              </a:rPr>
              <a:t>Pi’s</a:t>
            </a:r>
            <a:r>
              <a:rPr sz="2600" spc="8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6F2F9F"/>
                </a:solidFill>
                <a:latin typeface="Times New Roman"/>
                <a:cs typeface="Times New Roman"/>
              </a:rPr>
              <a:t>Bluetooth</a:t>
            </a:r>
            <a:endParaRPr sz="2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2200" dirty="0">
                <a:latin typeface="Wingdings"/>
                <a:cs typeface="Wingdings"/>
              </a:rPr>
              <a:t></a:t>
            </a:r>
            <a:r>
              <a:rPr sz="2200" dirty="0">
                <a:latin typeface="Times New Roman"/>
                <a:cs typeface="Times New Roman"/>
              </a:rPr>
              <a:t>Install </a:t>
            </a:r>
            <a:r>
              <a:rPr sz="2200" spc="5" dirty="0">
                <a:latin typeface="Times New Roman"/>
                <a:cs typeface="Times New Roman"/>
              </a:rPr>
              <a:t>bluez </a:t>
            </a:r>
            <a:r>
              <a:rPr sz="2200" dirty="0">
                <a:latin typeface="Times New Roman"/>
                <a:cs typeface="Times New Roman"/>
              </a:rPr>
              <a:t>(Python Bluetooth</a:t>
            </a:r>
            <a:r>
              <a:rPr sz="2200" spc="-1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Library)</a:t>
            </a:r>
          </a:p>
          <a:p>
            <a:pPr marL="927100">
              <a:lnSpc>
                <a:spcPct val="100000"/>
              </a:lnSpc>
              <a:spcBef>
                <a:spcPts val="1170"/>
              </a:spcBef>
            </a:pPr>
            <a:r>
              <a:rPr sz="1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Sudo </a:t>
            </a:r>
            <a:r>
              <a:rPr sz="1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apt-get </a:t>
            </a:r>
            <a:r>
              <a:rPr sz="1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install</a:t>
            </a:r>
            <a:r>
              <a:rPr sz="1800" b="1" spc="8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python-bluez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200" dirty="0">
                <a:latin typeface="Wingdings"/>
                <a:cs typeface="Wingdings"/>
              </a:rPr>
              <a:t></a:t>
            </a:r>
            <a:r>
              <a:rPr sz="2200" dirty="0">
                <a:latin typeface="Times New Roman"/>
                <a:cs typeface="Times New Roman"/>
              </a:rPr>
              <a:t>Setup the Bluetooth Compatibility</a:t>
            </a:r>
            <a:r>
              <a:rPr sz="2200" spc="-1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Mode</a:t>
            </a: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dirty="0">
                <a:latin typeface="Wingdings"/>
                <a:cs typeface="Wingdings"/>
              </a:rPr>
              <a:t></a:t>
            </a:r>
            <a:r>
              <a:rPr sz="2200" dirty="0">
                <a:latin typeface="Times New Roman"/>
                <a:cs typeface="Times New Roman"/>
              </a:rPr>
              <a:t>Load </a:t>
            </a:r>
            <a:r>
              <a:rPr sz="2200" spc="5" dirty="0">
                <a:latin typeface="Times New Roman"/>
                <a:cs typeface="Times New Roman"/>
              </a:rPr>
              <a:t>the Serial </a:t>
            </a:r>
            <a:r>
              <a:rPr sz="2200" dirty="0">
                <a:latin typeface="Times New Roman"/>
                <a:cs typeface="Times New Roman"/>
              </a:rPr>
              <a:t>port </a:t>
            </a:r>
            <a:r>
              <a:rPr sz="2200" spc="5" dirty="0">
                <a:latin typeface="Times New Roman"/>
                <a:cs typeface="Times New Roman"/>
              </a:rPr>
              <a:t>profile by </a:t>
            </a:r>
            <a:r>
              <a:rPr sz="2200" dirty="0">
                <a:latin typeface="Times New Roman"/>
                <a:cs typeface="Times New Roman"/>
              </a:rPr>
              <a:t>typing </a:t>
            </a:r>
            <a:r>
              <a:rPr sz="2200" spc="5" dirty="0">
                <a:latin typeface="Times New Roman"/>
                <a:cs typeface="Times New Roman"/>
              </a:rPr>
              <a:t>this </a:t>
            </a:r>
            <a:r>
              <a:rPr sz="2200" spc="-10" dirty="0">
                <a:latin typeface="Times New Roman"/>
                <a:cs typeface="Times New Roman"/>
              </a:rPr>
              <a:t>command </a:t>
            </a:r>
            <a:r>
              <a:rPr sz="2200" spc="5" dirty="0">
                <a:latin typeface="Times New Roman"/>
                <a:cs typeface="Times New Roman"/>
              </a:rPr>
              <a:t>in the</a:t>
            </a:r>
            <a:r>
              <a:rPr sz="2200" spc="-2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terminal</a:t>
            </a:r>
          </a:p>
          <a:p>
            <a:pPr marL="2562860" algn="ctr">
              <a:lnSpc>
                <a:spcPct val="100000"/>
              </a:lnSpc>
              <a:spcBef>
                <a:spcPts val="1170"/>
              </a:spcBef>
            </a:pPr>
            <a:r>
              <a:rPr sz="1800" b="1" spc="-15" dirty="0">
                <a:solidFill>
                  <a:srgbClr val="00AF50"/>
                </a:solidFill>
                <a:latin typeface="Times New Roman"/>
                <a:cs typeface="Times New Roman"/>
              </a:rPr>
              <a:t>sudo sdptool add</a:t>
            </a:r>
            <a:r>
              <a:rPr sz="1800" b="1" spc="1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AF50"/>
                </a:solidFill>
                <a:latin typeface="Times New Roman"/>
                <a:cs typeface="Times New Roman"/>
              </a:rPr>
              <a:t>SP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-5" dirty="0">
                <a:latin typeface="Times New Roman"/>
                <a:cs typeface="Times New Roman"/>
              </a:rPr>
              <a:t>Save </a:t>
            </a:r>
            <a:r>
              <a:rPr sz="2200" spc="5" dirty="0">
                <a:latin typeface="Times New Roman"/>
                <a:cs typeface="Times New Roman"/>
              </a:rPr>
              <a:t>the </a:t>
            </a:r>
            <a:r>
              <a:rPr sz="2200" dirty="0">
                <a:latin typeface="Times New Roman"/>
                <a:cs typeface="Times New Roman"/>
              </a:rPr>
              <a:t>changes and </a:t>
            </a:r>
            <a:r>
              <a:rPr sz="2200" spc="5" dirty="0">
                <a:latin typeface="Times New Roman"/>
                <a:cs typeface="Times New Roman"/>
              </a:rPr>
              <a:t>restart </a:t>
            </a:r>
            <a:r>
              <a:rPr sz="2200" dirty="0">
                <a:latin typeface="Times New Roman"/>
                <a:cs typeface="Times New Roman"/>
              </a:rPr>
              <a:t>the system by typing </a:t>
            </a:r>
            <a:r>
              <a:rPr sz="2200" spc="5" dirty="0">
                <a:latin typeface="Times New Roman"/>
                <a:cs typeface="Times New Roman"/>
              </a:rPr>
              <a:t>this </a:t>
            </a:r>
            <a:r>
              <a:rPr sz="2200" spc="-10" dirty="0">
                <a:latin typeface="Times New Roman"/>
                <a:cs typeface="Times New Roman"/>
              </a:rPr>
              <a:t>command </a:t>
            </a:r>
            <a:r>
              <a:rPr sz="2200" spc="5" dirty="0">
                <a:latin typeface="Times New Roman"/>
                <a:cs typeface="Times New Roman"/>
              </a:rPr>
              <a:t>in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terminal.</a:t>
            </a:r>
          </a:p>
          <a:p>
            <a:pPr marL="2566670" algn="ctr">
              <a:lnSpc>
                <a:spcPct val="100000"/>
              </a:lnSpc>
              <a:spcBef>
                <a:spcPts val="1165"/>
              </a:spcBef>
            </a:pPr>
            <a:r>
              <a:rPr sz="1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sudo</a:t>
            </a:r>
            <a:r>
              <a:rPr sz="1800" b="1" spc="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00AF50"/>
                </a:solidFill>
                <a:latin typeface="Times New Roman"/>
                <a:cs typeface="Times New Roman"/>
              </a:rPr>
              <a:t>reboot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27776" y="1018032"/>
            <a:ext cx="7150608" cy="3096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2309" y="6848093"/>
            <a:ext cx="2317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2663" y="103682"/>
            <a:ext cx="10004806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04797" y="202133"/>
            <a:ext cx="93694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5. </a:t>
            </a:r>
            <a:r>
              <a:rPr spc="5" dirty="0"/>
              <a:t>Calls, </a:t>
            </a:r>
            <a:r>
              <a:rPr dirty="0"/>
              <a:t>Messages </a:t>
            </a:r>
            <a:r>
              <a:rPr spc="15" dirty="0"/>
              <a:t>and </a:t>
            </a:r>
            <a:r>
              <a:rPr spc="-5" dirty="0"/>
              <a:t>Notification </a:t>
            </a:r>
            <a:r>
              <a:rPr spc="30" dirty="0"/>
              <a:t>Alerts</a:t>
            </a:r>
            <a:r>
              <a:rPr spc="-390" dirty="0"/>
              <a:t> </a:t>
            </a:r>
            <a:r>
              <a:rPr spc="5" dirty="0"/>
              <a:t>cont….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6743" y="952249"/>
            <a:ext cx="7254240" cy="121539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600" spc="-5" dirty="0">
                <a:solidFill>
                  <a:srgbClr val="6F2F9F"/>
                </a:solidFill>
                <a:latin typeface="Times New Roman"/>
                <a:cs typeface="Times New Roman"/>
              </a:rPr>
              <a:t>2. Pairing Raspberry Pi and Android</a:t>
            </a:r>
            <a:r>
              <a:rPr sz="2600" spc="-7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6F2F9F"/>
                </a:solidFill>
                <a:latin typeface="Times New Roman"/>
                <a:cs typeface="Times New Roman"/>
              </a:rPr>
              <a:t>Phone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 dirty="0">
                <a:latin typeface="Wingdings"/>
                <a:cs typeface="Wingdings"/>
              </a:rPr>
              <a:t></a:t>
            </a:r>
            <a:r>
              <a:rPr sz="2200" dirty="0">
                <a:latin typeface="Times New Roman"/>
                <a:cs typeface="Times New Roman"/>
              </a:rPr>
              <a:t>Connect Raspberry Pi </a:t>
            </a:r>
            <a:r>
              <a:rPr sz="2200" spc="5" dirty="0">
                <a:latin typeface="Times New Roman"/>
                <a:cs typeface="Times New Roman"/>
              </a:rPr>
              <a:t>and </a:t>
            </a:r>
            <a:r>
              <a:rPr sz="2200" spc="-5" dirty="0">
                <a:latin typeface="Times New Roman"/>
                <a:cs typeface="Times New Roman"/>
              </a:rPr>
              <a:t>mobile </a:t>
            </a:r>
            <a:r>
              <a:rPr sz="2200" spc="5" dirty="0">
                <a:latin typeface="Times New Roman"/>
                <a:cs typeface="Times New Roman"/>
              </a:rPr>
              <a:t>using </a:t>
            </a:r>
            <a:r>
              <a:rPr sz="2200" dirty="0">
                <a:latin typeface="Times New Roman"/>
                <a:cs typeface="Times New Roman"/>
              </a:rPr>
              <a:t>Bluetooth</a:t>
            </a:r>
            <a:r>
              <a:rPr sz="2200" spc="-229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Wirelessly</a:t>
            </a:r>
            <a:r>
              <a:rPr sz="2600" spc="-5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24984" y="2630422"/>
            <a:ext cx="2755391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584" y="3468623"/>
            <a:ext cx="4651248" cy="289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20583" y="3947159"/>
            <a:ext cx="5126735" cy="3215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87383" y="1112519"/>
            <a:ext cx="3474720" cy="26212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05784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58767" y="103682"/>
            <a:ext cx="882205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81271" y="103682"/>
            <a:ext cx="5323078" cy="1116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8552" y="202133"/>
            <a:ext cx="51606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6. </a:t>
            </a:r>
            <a:r>
              <a:rPr spc="5" dirty="0"/>
              <a:t>Security </a:t>
            </a:r>
            <a:r>
              <a:rPr spc="-25" dirty="0"/>
              <a:t>for </a:t>
            </a:r>
            <a:r>
              <a:rPr spc="35" dirty="0"/>
              <a:t>Smart</a:t>
            </a:r>
            <a:r>
              <a:rPr spc="-640" dirty="0"/>
              <a:t> </a:t>
            </a:r>
            <a:r>
              <a:rPr spc="-110" dirty="0"/>
              <a:t>Watch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4998" y="1316132"/>
            <a:ext cx="9912985" cy="523938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spc="-5" dirty="0">
                <a:latin typeface="Times New Roman"/>
                <a:cs typeface="Times New Roman"/>
              </a:rPr>
              <a:t>For User </a:t>
            </a:r>
            <a:r>
              <a:rPr sz="2000" spc="-20" dirty="0">
                <a:latin typeface="Times New Roman"/>
                <a:cs typeface="Times New Roman"/>
              </a:rPr>
              <a:t>Security, </a:t>
            </a:r>
            <a:r>
              <a:rPr sz="2000" spc="-85" dirty="0">
                <a:latin typeface="Times New Roman"/>
                <a:cs typeface="Times New Roman"/>
              </a:rPr>
              <a:t>We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10" dirty="0">
                <a:latin typeface="Times New Roman"/>
                <a:cs typeface="Times New Roman"/>
              </a:rPr>
              <a:t>using Finger </a:t>
            </a:r>
            <a:r>
              <a:rPr sz="2000" spc="-5" dirty="0">
                <a:latin typeface="Times New Roman"/>
                <a:cs typeface="Times New Roman"/>
              </a:rPr>
              <a:t>print Sensor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Recognition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u="heavy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Times New Roman"/>
                <a:cs typeface="Times New Roman"/>
              </a:rPr>
              <a:t>Components</a:t>
            </a:r>
            <a:r>
              <a:rPr sz="2000" b="1" u="heavy" spc="65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spc="-15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Times New Roman"/>
                <a:cs typeface="Times New Roman"/>
              </a:rPr>
              <a:t>required:</a:t>
            </a:r>
            <a:endParaRPr sz="20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205"/>
              </a:spcBef>
            </a:pPr>
            <a:r>
              <a:rPr sz="2000" spc="-5" dirty="0">
                <a:latin typeface="Wingdings"/>
                <a:cs typeface="Wingdings"/>
              </a:rPr>
              <a:t></a:t>
            </a:r>
            <a:r>
              <a:rPr sz="2000" spc="-5" dirty="0">
                <a:latin typeface="Times New Roman"/>
                <a:cs typeface="Times New Roman"/>
              </a:rPr>
              <a:t>Raspberry </a:t>
            </a:r>
            <a:r>
              <a:rPr sz="2000" dirty="0">
                <a:latin typeface="Times New Roman"/>
                <a:cs typeface="Times New Roman"/>
              </a:rPr>
              <a:t>Pi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Fingerprint</a:t>
            </a:r>
            <a:endParaRPr sz="20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/>
                <a:cs typeface="Wingdings"/>
              </a:rPr>
              <a:t></a:t>
            </a:r>
            <a:r>
              <a:rPr sz="2000" spc="-5" dirty="0">
                <a:latin typeface="Times New Roman"/>
                <a:cs typeface="Times New Roman"/>
              </a:rPr>
              <a:t>Serial </a:t>
            </a:r>
            <a:r>
              <a:rPr sz="2000" spc="-10" dirty="0">
                <a:latin typeface="Times New Roman"/>
                <a:cs typeface="Times New Roman"/>
              </a:rPr>
              <a:t>USB </a:t>
            </a:r>
            <a:r>
              <a:rPr sz="2000" spc="-10" dirty="0">
                <a:latin typeface="Calibri"/>
                <a:cs typeface="Calibri"/>
              </a:rPr>
              <a:t>TTL </a:t>
            </a:r>
            <a:r>
              <a:rPr sz="2000" spc="-30" dirty="0">
                <a:latin typeface="Calibri"/>
                <a:cs typeface="Calibri"/>
              </a:rPr>
              <a:t>UART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converter</a:t>
            </a:r>
            <a:endParaRPr sz="2000">
              <a:latin typeface="Calibri"/>
              <a:cs typeface="Calibri"/>
            </a:endParaRPr>
          </a:p>
          <a:p>
            <a:pPr marL="317500" indent="-305435">
              <a:lnSpc>
                <a:spcPct val="100000"/>
              </a:lnSpc>
              <a:spcBef>
                <a:spcPts val="1330"/>
              </a:spcBef>
              <a:buAutoNum type="arabicPeriod"/>
              <a:tabLst>
                <a:tab pos="318135" algn="l"/>
              </a:tabLst>
            </a:pP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Connection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of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the Raspberry </a:t>
            </a:r>
            <a:r>
              <a:rPr sz="24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Pi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Fingerprint</a:t>
            </a:r>
            <a:r>
              <a:rPr sz="2400" b="1" spc="4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Sensor</a:t>
            </a:r>
            <a:endParaRPr sz="24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315"/>
              </a:spcBef>
            </a:pPr>
            <a:r>
              <a:rPr sz="2000" b="1" spc="-5" dirty="0">
                <a:latin typeface="Times New Roman"/>
                <a:cs typeface="Times New Roman"/>
              </a:rPr>
              <a:t>Red</a:t>
            </a:r>
            <a:r>
              <a:rPr sz="2000" spc="-5" dirty="0">
                <a:latin typeface="Times New Roman"/>
                <a:cs typeface="Times New Roman"/>
              </a:rPr>
              <a:t>: Depending on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accepted </a:t>
            </a:r>
            <a:r>
              <a:rPr sz="2000" spc="-10" dirty="0">
                <a:latin typeface="Times New Roman"/>
                <a:cs typeface="Times New Roman"/>
              </a:rPr>
              <a:t>voltage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0" dirty="0">
                <a:latin typeface="Times New Roman"/>
                <a:cs typeface="Times New Roman"/>
              </a:rPr>
              <a:t>the sensor </a:t>
            </a:r>
            <a:r>
              <a:rPr sz="2000" spc="10" dirty="0">
                <a:latin typeface="Times New Roman"/>
                <a:cs typeface="Times New Roman"/>
              </a:rPr>
              <a:t>(3.3V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5V).</a:t>
            </a:r>
            <a:endParaRPr sz="2000">
              <a:latin typeface="Times New Roman"/>
              <a:cs typeface="Times New Roman"/>
            </a:endParaRPr>
          </a:p>
          <a:p>
            <a:pPr marL="1841500" marR="6733540" algn="just">
              <a:lnSpc>
                <a:spcPct val="150100"/>
              </a:lnSpc>
            </a:pPr>
            <a:r>
              <a:rPr sz="2000" b="1" spc="-5" dirty="0">
                <a:latin typeface="Times New Roman"/>
                <a:cs typeface="Times New Roman"/>
              </a:rPr>
              <a:t>White</a:t>
            </a:r>
            <a:r>
              <a:rPr sz="2000" spc="-5" dirty="0">
                <a:latin typeface="Times New Roman"/>
                <a:cs typeface="Times New Roman"/>
              </a:rPr>
              <a:t>: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RXD  </a:t>
            </a:r>
            <a:r>
              <a:rPr sz="2000" b="1" spc="-15" dirty="0">
                <a:latin typeface="Times New Roman"/>
                <a:cs typeface="Times New Roman"/>
              </a:rPr>
              <a:t>Green</a:t>
            </a:r>
            <a:r>
              <a:rPr sz="2000" spc="-15" dirty="0">
                <a:latin typeface="Times New Roman"/>
                <a:cs typeface="Times New Roman"/>
              </a:rPr>
              <a:t>: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TXD  </a:t>
            </a:r>
            <a:r>
              <a:rPr sz="2000" b="1" spc="-10" dirty="0">
                <a:latin typeface="Times New Roman"/>
                <a:cs typeface="Times New Roman"/>
              </a:rPr>
              <a:t>Black</a:t>
            </a:r>
            <a:r>
              <a:rPr sz="2000" spc="-10" dirty="0">
                <a:latin typeface="Times New Roman"/>
                <a:cs typeface="Times New Roman"/>
              </a:rPr>
              <a:t>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GND</a:t>
            </a:r>
            <a:endParaRPr sz="2000">
              <a:latin typeface="Times New Roman"/>
              <a:cs typeface="Times New Roman"/>
            </a:endParaRPr>
          </a:p>
          <a:p>
            <a:pPr marL="311150" indent="-299085">
              <a:lnSpc>
                <a:spcPct val="100000"/>
              </a:lnSpc>
              <a:spcBef>
                <a:spcPts val="1330"/>
              </a:spcBef>
              <a:buAutoNum type="arabicPeriod" startAt="2"/>
              <a:tabLst>
                <a:tab pos="311785" algn="l"/>
              </a:tabLst>
            </a:pPr>
            <a:r>
              <a:rPr sz="2400" b="1" spc="-105" dirty="0">
                <a:solidFill>
                  <a:srgbClr val="6F2F9F"/>
                </a:solidFill>
                <a:latin typeface="Times New Roman"/>
                <a:cs typeface="Times New Roman"/>
              </a:rPr>
              <a:t>To 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check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whether the cabling is </a:t>
            </a:r>
            <a:r>
              <a:rPr sz="24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correct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and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whether the sensor is</a:t>
            </a:r>
            <a:r>
              <a:rPr sz="2400" b="1" spc="1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detected</a:t>
            </a:r>
            <a:endParaRPr sz="2400">
              <a:latin typeface="Times New Roman"/>
              <a:cs typeface="Times New Roman"/>
            </a:endParaRPr>
          </a:p>
          <a:p>
            <a:pPr marL="2755900">
              <a:lnSpc>
                <a:spcPct val="100000"/>
              </a:lnSpc>
              <a:spcBef>
                <a:spcPts val="1310"/>
              </a:spcBef>
            </a:pPr>
            <a:r>
              <a:rPr sz="2000" spc="-5" dirty="0">
                <a:latin typeface="Times New Roman"/>
                <a:cs typeface="Times New Roman"/>
              </a:rPr>
              <a:t>ls</a:t>
            </a:r>
            <a:r>
              <a:rPr sz="2000" spc="-10" dirty="0">
                <a:latin typeface="Times New Roman"/>
                <a:cs typeface="Times New Roman"/>
              </a:rPr>
              <a:t> /dev/ttyUSB*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87640" y="1133855"/>
            <a:ext cx="4553711" cy="2429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1984" y="4224528"/>
            <a:ext cx="3581400" cy="1533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28544" y="103682"/>
            <a:ext cx="912672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1527" y="103682"/>
            <a:ext cx="6487541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9304" y="103682"/>
            <a:ext cx="1168704" cy="1116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18319" y="103682"/>
            <a:ext cx="760260" cy="1116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31311" y="202133"/>
            <a:ext cx="67176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6. </a:t>
            </a:r>
            <a:r>
              <a:rPr spc="5" dirty="0"/>
              <a:t>Security </a:t>
            </a:r>
            <a:r>
              <a:rPr spc="-25" dirty="0"/>
              <a:t>for </a:t>
            </a:r>
            <a:r>
              <a:rPr spc="35" dirty="0"/>
              <a:t>Smart</a:t>
            </a:r>
            <a:r>
              <a:rPr spc="-605" dirty="0"/>
              <a:t> </a:t>
            </a:r>
            <a:r>
              <a:rPr spc="-110" dirty="0"/>
              <a:t>Watch </a:t>
            </a:r>
            <a:r>
              <a:rPr spc="20" dirty="0"/>
              <a:t>cont….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9798" y="898172"/>
            <a:ext cx="12219305" cy="3155315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689"/>
              </a:spcBef>
              <a:buAutoNum type="arabicPeriod" startAt="4"/>
              <a:tabLst>
                <a:tab pos="311785" algn="l"/>
              </a:tabLst>
            </a:pPr>
            <a:r>
              <a:rPr sz="2400" spc="-50" dirty="0">
                <a:solidFill>
                  <a:srgbClr val="6F2F9F"/>
                </a:solidFill>
                <a:latin typeface="Times New Roman"/>
                <a:cs typeface="Times New Roman"/>
              </a:rPr>
              <a:t>Test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code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&amp; example</a:t>
            </a:r>
            <a:r>
              <a:rPr sz="2400" spc="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scenario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315"/>
              </a:spcBef>
            </a:pPr>
            <a:r>
              <a:rPr sz="2000" spc="-35" dirty="0">
                <a:latin typeface="Times New Roman"/>
                <a:cs typeface="Times New Roman"/>
              </a:rPr>
              <a:t>Test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10" dirty="0">
                <a:latin typeface="Times New Roman"/>
                <a:cs typeface="Times New Roman"/>
              </a:rPr>
              <a:t>see </a:t>
            </a:r>
            <a:r>
              <a:rPr sz="2000" spc="-5" dirty="0">
                <a:latin typeface="Times New Roman"/>
                <a:cs typeface="Times New Roman"/>
              </a:rPr>
              <a:t>if </a:t>
            </a:r>
            <a:r>
              <a:rPr sz="2000" spc="-10" dirty="0">
                <a:latin typeface="Times New Roman"/>
                <a:cs typeface="Times New Roman"/>
              </a:rPr>
              <a:t>the sensor is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detected</a:t>
            </a:r>
            <a:endParaRPr sz="20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latin typeface="Times New Roman"/>
                <a:cs typeface="Times New Roman"/>
              </a:rPr>
              <a:t>python3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/usr/share/doc/python-fingerprint/examples/example_index.py</a:t>
            </a:r>
            <a:endParaRPr sz="20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1330"/>
              </a:spcBef>
              <a:buAutoNum type="arabicPeriod" startAt="5"/>
              <a:tabLst>
                <a:tab pos="317500" algn="l"/>
              </a:tabLst>
            </a:pP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Save and </a:t>
            </a:r>
            <a:r>
              <a:rPr sz="2400" spc="-10" dirty="0">
                <a:solidFill>
                  <a:srgbClr val="6F2F9F"/>
                </a:solidFill>
                <a:latin typeface="Times New Roman"/>
                <a:cs typeface="Times New Roman"/>
              </a:rPr>
              <a:t>read</a:t>
            </a:r>
            <a:r>
              <a:rPr sz="2400" spc="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out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50100"/>
              </a:lnSpc>
              <a:buAutoNum type="arabicPeriod" startAt="5"/>
              <a:tabLst>
                <a:tab pos="241935" algn="l"/>
              </a:tabLst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Put </a:t>
            </a:r>
            <a:r>
              <a:rPr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your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finger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on it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again. </a:t>
            </a:r>
            <a:r>
              <a:rPr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If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fingerprint </a:t>
            </a:r>
            <a:r>
              <a:rPr sz="2400" spc="10" dirty="0">
                <a:solidFill>
                  <a:srgbClr val="6F2F9F"/>
                </a:solidFill>
                <a:latin typeface="Times New Roman"/>
                <a:cs typeface="Times New Roman"/>
              </a:rPr>
              <a:t>on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the Raspberry Pi is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detected,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message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like this 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appears: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4183" y="3913632"/>
            <a:ext cx="8229600" cy="32522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350" y="3046"/>
            <a:ext cx="5213739" cy="7312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9640" y="1635806"/>
            <a:ext cx="293814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20" dirty="0">
                <a:solidFill>
                  <a:srgbClr val="1A1A1A"/>
                </a:solidFill>
                <a:latin typeface="Times New Roman"/>
                <a:cs typeface="Times New Roman"/>
              </a:rPr>
              <a:t>1. </a:t>
            </a:r>
            <a:r>
              <a:rPr sz="2700" spc="80" dirty="0">
                <a:solidFill>
                  <a:srgbClr val="1A1A1A"/>
                </a:solidFill>
                <a:latin typeface="Times New Roman"/>
                <a:cs typeface="Times New Roman"/>
              </a:rPr>
              <a:t>Video</a:t>
            </a:r>
            <a:r>
              <a:rPr sz="2700" spc="10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2700" spc="10" dirty="0">
                <a:solidFill>
                  <a:srgbClr val="1A1A1A"/>
                </a:solidFill>
                <a:latin typeface="Times New Roman"/>
                <a:cs typeface="Times New Roman"/>
              </a:rPr>
              <a:t>Streaming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9111" y="2168350"/>
            <a:ext cx="419989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40" dirty="0">
                <a:solidFill>
                  <a:srgbClr val="494949"/>
                </a:solidFill>
                <a:latin typeface="Times New Roman"/>
                <a:cs typeface="Times New Roman"/>
              </a:rPr>
              <a:t>Using </a:t>
            </a:r>
            <a:r>
              <a:rPr sz="1750" spc="35" dirty="0">
                <a:solidFill>
                  <a:srgbClr val="494949"/>
                </a:solidFill>
                <a:latin typeface="Times New Roman"/>
                <a:cs typeface="Times New Roman"/>
              </a:rPr>
              <a:t>Pi </a:t>
            </a:r>
            <a:r>
              <a:rPr sz="1750" spc="40" dirty="0">
                <a:solidFill>
                  <a:srgbClr val="494949"/>
                </a:solidFill>
                <a:latin typeface="Times New Roman"/>
                <a:cs typeface="Times New Roman"/>
              </a:rPr>
              <a:t>camera </a:t>
            </a:r>
            <a:r>
              <a:rPr sz="1750" spc="5" dirty="0">
                <a:solidFill>
                  <a:srgbClr val="494949"/>
                </a:solidFill>
                <a:latin typeface="Times New Roman"/>
                <a:cs typeface="Times New Roman"/>
              </a:rPr>
              <a:t>and </a:t>
            </a:r>
            <a:r>
              <a:rPr sz="1750" spc="70" dirty="0">
                <a:solidFill>
                  <a:srgbClr val="494949"/>
                </a:solidFill>
                <a:latin typeface="Times New Roman"/>
                <a:cs typeface="Times New Roman"/>
              </a:rPr>
              <a:t>raspbeny </a:t>
            </a:r>
            <a:r>
              <a:rPr sz="1750" spc="35" dirty="0">
                <a:solidFill>
                  <a:srgbClr val="494949"/>
                </a:solidFill>
                <a:latin typeface="Times New Roman"/>
                <a:cs typeface="Times New Roman"/>
              </a:rPr>
              <a:t>pi </a:t>
            </a:r>
            <a:r>
              <a:rPr sz="1750" spc="40" dirty="0">
                <a:solidFill>
                  <a:srgbClr val="494949"/>
                </a:solidFill>
                <a:latin typeface="Times New Roman"/>
                <a:cs typeface="Times New Roman"/>
              </a:rPr>
              <a:t>IP</a:t>
            </a:r>
            <a:r>
              <a:rPr sz="1750" spc="-75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50" spc="5" dirty="0">
                <a:solidFill>
                  <a:srgbClr val="494949"/>
                </a:solidFill>
                <a:latin typeface="Times New Roman"/>
                <a:cs typeface="Times New Roman"/>
              </a:rPr>
              <a:t>Address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45052" y="3347633"/>
            <a:ext cx="4996180" cy="91313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95"/>
              </a:spcBef>
            </a:pPr>
            <a:r>
              <a:rPr sz="2700" b="1" spc="10" dirty="0">
                <a:solidFill>
                  <a:srgbClr val="1A1A1A"/>
                </a:solidFill>
                <a:latin typeface="Times New Roman"/>
                <a:cs typeface="Times New Roman"/>
              </a:rPr>
              <a:t>2. </a:t>
            </a:r>
            <a:r>
              <a:rPr sz="2700" b="1" spc="60" dirty="0">
                <a:solidFill>
                  <a:srgbClr val="1A1A1A"/>
                </a:solidFill>
                <a:latin typeface="Times New Roman"/>
                <a:cs typeface="Times New Roman"/>
              </a:rPr>
              <a:t>Voice</a:t>
            </a:r>
            <a:r>
              <a:rPr sz="2700" b="1" spc="13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2700" b="1" spc="40" dirty="0">
                <a:solidFill>
                  <a:srgbClr val="1A1A1A"/>
                </a:solidFill>
                <a:latin typeface="Times New Roman"/>
                <a:cs typeface="Times New Roman"/>
              </a:rPr>
              <a:t>Automation</a:t>
            </a: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750" spc="20" dirty="0">
                <a:solidFill>
                  <a:srgbClr val="494949"/>
                </a:solidFill>
                <a:latin typeface="Times New Roman"/>
                <a:cs typeface="Times New Roman"/>
              </a:rPr>
              <a:t>Using </a:t>
            </a:r>
            <a:r>
              <a:rPr sz="1750" spc="30" dirty="0">
                <a:solidFill>
                  <a:srgbClr val="494949"/>
                </a:solidFill>
                <a:latin typeface="Times New Roman"/>
                <a:cs typeface="Times New Roman"/>
              </a:rPr>
              <a:t>Speech </a:t>
            </a:r>
            <a:r>
              <a:rPr sz="1750" spc="10" dirty="0">
                <a:solidFill>
                  <a:srgbClr val="494949"/>
                </a:solidFill>
                <a:latin typeface="Times New Roman"/>
                <a:cs typeface="Times New Roman"/>
              </a:rPr>
              <a:t>Recognition </a:t>
            </a:r>
            <a:r>
              <a:rPr sz="1750" spc="-15" dirty="0">
                <a:solidFill>
                  <a:srgbClr val="494949"/>
                </a:solidFill>
                <a:latin typeface="Times New Roman"/>
                <a:cs typeface="Times New Roman"/>
              </a:rPr>
              <a:t>1nodule </a:t>
            </a:r>
            <a:r>
              <a:rPr sz="1750" spc="5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750" spc="30" dirty="0">
                <a:solidFill>
                  <a:srgbClr val="494949"/>
                </a:solidFill>
                <a:latin typeface="Times New Roman"/>
                <a:cs typeface="Times New Roman"/>
              </a:rPr>
              <a:t>GTTS</a:t>
            </a:r>
            <a:r>
              <a:rPr sz="1750" spc="-90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50" spc="20" dirty="0">
                <a:solidFill>
                  <a:srgbClr val="494949"/>
                </a:solidFill>
                <a:latin typeface="Times New Roman"/>
                <a:cs typeface="Times New Roman"/>
              </a:rPr>
              <a:t>Module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08437" y="5309393"/>
            <a:ext cx="6347460" cy="1256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10"/>
              </a:spcBef>
            </a:pPr>
            <a:r>
              <a:rPr sz="2700" b="1" spc="70" dirty="0">
                <a:solidFill>
                  <a:srgbClr val="1A1A1A"/>
                </a:solidFill>
                <a:latin typeface="Times New Roman"/>
                <a:cs typeface="Times New Roman"/>
              </a:rPr>
              <a:t>3. </a:t>
            </a:r>
            <a:r>
              <a:rPr sz="2700" b="1" spc="45" dirty="0">
                <a:solidFill>
                  <a:srgbClr val="1A1A1A"/>
                </a:solidFill>
                <a:latin typeface="Times New Roman"/>
                <a:cs typeface="Times New Roman"/>
              </a:rPr>
              <a:t>Sensors</a:t>
            </a:r>
            <a:r>
              <a:rPr sz="2700" b="1" spc="24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2700" b="1" spc="5" dirty="0">
                <a:solidFill>
                  <a:srgbClr val="1A1A1A"/>
                </a:solidFill>
                <a:latin typeface="Times New Roman"/>
                <a:cs typeface="Times New Roman"/>
              </a:rPr>
              <a:t>Interfacing</a:t>
            </a:r>
            <a:endParaRPr sz="2700">
              <a:latin typeface="Times New Roman"/>
              <a:cs typeface="Times New Roman"/>
            </a:endParaRPr>
          </a:p>
          <a:p>
            <a:pPr marL="19685" marR="5080" indent="-7620">
              <a:lnSpc>
                <a:spcPct val="129099"/>
              </a:lnSpc>
              <a:spcBef>
                <a:spcPts val="1015"/>
              </a:spcBef>
            </a:pPr>
            <a:r>
              <a:rPr sz="1750" spc="35" dirty="0">
                <a:solidFill>
                  <a:srgbClr val="494949"/>
                </a:solidFill>
                <a:latin typeface="Times New Roman"/>
                <a:cs typeface="Times New Roman"/>
              </a:rPr>
              <a:t>Sensors </a:t>
            </a:r>
            <a:r>
              <a:rPr sz="1750" spc="30" dirty="0">
                <a:solidFill>
                  <a:srgbClr val="494949"/>
                </a:solidFill>
                <a:latin typeface="Times New Roman"/>
                <a:cs typeface="Times New Roman"/>
              </a:rPr>
              <a:t>like </a:t>
            </a:r>
            <a:r>
              <a:rPr sz="1750" spc="20" dirty="0">
                <a:solidFill>
                  <a:srgbClr val="494949"/>
                </a:solidFill>
                <a:latin typeface="Times New Roman"/>
                <a:cs typeface="Times New Roman"/>
              </a:rPr>
              <a:t>pulse </a:t>
            </a:r>
            <a:r>
              <a:rPr sz="1750" spc="40" dirty="0">
                <a:solidFill>
                  <a:srgbClr val="595959"/>
                </a:solidFill>
                <a:latin typeface="Times New Roman"/>
                <a:cs typeface="Times New Roman"/>
              </a:rPr>
              <a:t>sensor </a:t>
            </a:r>
            <a:r>
              <a:rPr sz="1750" spc="5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750" spc="15" dirty="0">
                <a:solidFill>
                  <a:srgbClr val="494949"/>
                </a:solidFill>
                <a:latin typeface="Times New Roman"/>
                <a:cs typeface="Times New Roman"/>
              </a:rPr>
              <a:t>IR </a:t>
            </a:r>
            <a:r>
              <a:rPr sz="1750" spc="25" dirty="0">
                <a:solidFill>
                  <a:srgbClr val="494949"/>
                </a:solidFill>
                <a:latin typeface="Times New Roman"/>
                <a:cs typeface="Times New Roman"/>
              </a:rPr>
              <a:t>body </a:t>
            </a:r>
            <a:r>
              <a:rPr sz="1750" spc="10" dirty="0">
                <a:solidFill>
                  <a:srgbClr val="494949"/>
                </a:solidFill>
                <a:latin typeface="Times New Roman"/>
                <a:cs typeface="Times New Roman"/>
              </a:rPr>
              <a:t>temperature </a:t>
            </a:r>
            <a:r>
              <a:rPr sz="1750" spc="25" dirty="0">
                <a:solidFill>
                  <a:srgbClr val="595959"/>
                </a:solidFill>
                <a:latin typeface="Times New Roman"/>
                <a:cs typeface="Times New Roman"/>
              </a:rPr>
              <a:t>sensors </a:t>
            </a:r>
            <a:r>
              <a:rPr sz="1750" spc="35" dirty="0">
                <a:solidFill>
                  <a:srgbClr val="595959"/>
                </a:solidFill>
                <a:latin typeface="Times New Roman"/>
                <a:cs typeface="Times New Roman"/>
              </a:rPr>
              <a:t>are  </a:t>
            </a:r>
            <a:r>
              <a:rPr sz="1750" spc="15" dirty="0">
                <a:solidFill>
                  <a:srgbClr val="595959"/>
                </a:solidFill>
                <a:latin typeface="Times New Roman"/>
                <a:cs typeface="Times New Roman"/>
              </a:rPr>
              <a:t>interfaced </a:t>
            </a:r>
            <a:r>
              <a:rPr sz="1750" spc="10" dirty="0">
                <a:solidFill>
                  <a:srgbClr val="595959"/>
                </a:solidFill>
                <a:latin typeface="Times New Roman"/>
                <a:cs typeface="Times New Roman"/>
              </a:rPr>
              <a:t>with </a:t>
            </a:r>
            <a:r>
              <a:rPr sz="1750" spc="70" dirty="0">
                <a:solidFill>
                  <a:srgbClr val="595959"/>
                </a:solidFill>
                <a:latin typeface="Times New Roman"/>
                <a:cs typeface="Times New Roman"/>
              </a:rPr>
              <a:t>raspbeny </a:t>
            </a:r>
            <a:r>
              <a:rPr sz="1750" spc="60" dirty="0">
                <a:solidFill>
                  <a:srgbClr val="494949"/>
                </a:solidFill>
                <a:latin typeface="Times New Roman"/>
                <a:cs typeface="Times New Roman"/>
              </a:rPr>
              <a:t>pi </a:t>
            </a:r>
            <a:r>
              <a:rPr sz="1750" spc="5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750" spc="20" dirty="0">
                <a:solidFill>
                  <a:srgbClr val="494949"/>
                </a:solidFill>
                <a:latin typeface="Times New Roman"/>
                <a:cs typeface="Times New Roman"/>
              </a:rPr>
              <a:t>display </a:t>
            </a:r>
            <a:r>
              <a:rPr sz="1750" spc="20" dirty="0">
                <a:solidFill>
                  <a:srgbClr val="595959"/>
                </a:solidFill>
                <a:latin typeface="Times New Roman"/>
                <a:cs typeface="Times New Roman"/>
              </a:rPr>
              <a:t>their </a:t>
            </a:r>
            <a:r>
              <a:rPr sz="1750" spc="30" dirty="0">
                <a:solidFill>
                  <a:srgbClr val="494949"/>
                </a:solidFill>
                <a:latin typeface="Times New Roman"/>
                <a:cs typeface="Times New Roman"/>
              </a:rPr>
              <a:t>outputs </a:t>
            </a:r>
            <a:r>
              <a:rPr sz="1750" spc="10" dirty="0">
                <a:solidFill>
                  <a:srgbClr val="494949"/>
                </a:solidFill>
                <a:latin typeface="Times New Roman"/>
                <a:cs typeface="Times New Roman"/>
              </a:rPr>
              <a:t>in </a:t>
            </a:r>
            <a:r>
              <a:rPr sz="1750" spc="15" dirty="0">
                <a:solidFill>
                  <a:srgbClr val="595959"/>
                </a:solidFill>
                <a:latin typeface="Times New Roman"/>
                <a:cs typeface="Times New Roman"/>
              </a:rPr>
              <a:t>oled</a:t>
            </a:r>
            <a:r>
              <a:rPr sz="1750" spc="-15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750" spc="10" dirty="0">
                <a:solidFill>
                  <a:srgbClr val="494949"/>
                </a:solidFill>
                <a:latin typeface="Times New Roman"/>
                <a:cs typeface="Times New Roman"/>
              </a:rPr>
              <a:t>Display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13004799" cy="916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05070" y="97450"/>
            <a:ext cx="299466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40" dirty="0"/>
              <a:t>Hardware</a:t>
            </a:r>
            <a:r>
              <a:rPr spc="-145" dirty="0"/>
              <a:t> </a:t>
            </a:r>
            <a:r>
              <a:rPr spc="5" dirty="0"/>
              <a:t>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CC12B-0035-48FD-B7AE-5F6B42A36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895350"/>
            <a:ext cx="12992100" cy="64198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315" y="0"/>
            <a:ext cx="4298975" cy="7315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0973" y="2753055"/>
            <a:ext cx="2781300" cy="1612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10"/>
              </a:spcBef>
            </a:pPr>
            <a:r>
              <a:rPr sz="5200" dirty="0">
                <a:solidFill>
                  <a:srgbClr val="FFFFFF"/>
                </a:solidFill>
                <a:latin typeface="Times New Roman"/>
                <a:cs typeface="Times New Roman"/>
              </a:rPr>
              <a:t>Step </a:t>
            </a:r>
            <a:r>
              <a:rPr sz="5200" spc="-5" dirty="0">
                <a:solidFill>
                  <a:srgbClr val="FFFFFF"/>
                </a:solidFill>
                <a:latin typeface="Times New Roman"/>
                <a:cs typeface="Times New Roman"/>
              </a:rPr>
              <a:t>wise  </a:t>
            </a:r>
            <a:r>
              <a:rPr sz="5200" spc="5" dirty="0">
                <a:solidFill>
                  <a:srgbClr val="FFFFFF"/>
                </a:solidFill>
                <a:latin typeface="Times New Roman"/>
                <a:cs typeface="Times New Roman"/>
              </a:rPr>
              <a:t>Alg</a:t>
            </a:r>
            <a:r>
              <a:rPr sz="5200" spc="2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5200" dirty="0">
                <a:solidFill>
                  <a:srgbClr val="FFFFFF"/>
                </a:solidFill>
                <a:latin typeface="Times New Roman"/>
                <a:cs typeface="Times New Roman"/>
              </a:rPr>
              <a:t>ri</a:t>
            </a:r>
            <a:r>
              <a:rPr sz="5200" spc="-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5200" spc="5" dirty="0">
                <a:solidFill>
                  <a:srgbClr val="FFFFFF"/>
                </a:solidFill>
                <a:latin typeface="Times New Roman"/>
                <a:cs typeface="Times New Roman"/>
              </a:rPr>
              <a:t>hm</a:t>
            </a:r>
            <a:endParaRPr sz="5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7126" y="72275"/>
            <a:ext cx="1295274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0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b="0" spc="-1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b="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b="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400" b="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b="0" spc="-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0683" y="314122"/>
            <a:ext cx="7556500" cy="676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5035">
              <a:lnSpc>
                <a:spcPct val="150100"/>
              </a:lnSpc>
              <a:spcBef>
                <a:spcPts val="100"/>
              </a:spcBef>
              <a:tabLst>
                <a:tab pos="4380230" algn="l"/>
              </a:tabLst>
            </a:pPr>
            <a:r>
              <a:rPr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While Loop: (Initialize </a:t>
            </a:r>
            <a:r>
              <a:rPr sz="2000" dirty="0">
                <a:solidFill>
                  <a:srgbClr val="6F2F9F"/>
                </a:solidFill>
                <a:latin typeface="Times New Roman"/>
                <a:cs typeface="Times New Roman"/>
              </a:rPr>
              <a:t>operation</a:t>
            </a:r>
            <a:r>
              <a:rPr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6F2F9F"/>
                </a:solidFill>
                <a:latin typeface="Times New Roman"/>
                <a:cs typeface="Times New Roman"/>
              </a:rPr>
              <a:t>with</a:t>
            </a:r>
            <a:r>
              <a:rPr sz="2000" spc="6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6F2F9F"/>
                </a:solidFill>
                <a:latin typeface="Times New Roman"/>
                <a:cs typeface="Times New Roman"/>
              </a:rPr>
              <a:t>the	</a:t>
            </a:r>
            <a:r>
              <a:rPr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recognition </a:t>
            </a:r>
            <a:r>
              <a:rPr sz="2000" dirty="0">
                <a:solidFill>
                  <a:srgbClr val="6F2F9F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6F2F9F"/>
                </a:solidFill>
                <a:latin typeface="Times New Roman"/>
                <a:cs typeface="Times New Roman"/>
              </a:rPr>
              <a:t>the </a:t>
            </a:r>
            <a:r>
              <a:rPr sz="2000" spc="-15" dirty="0">
                <a:solidFill>
                  <a:srgbClr val="6F2F9F"/>
                </a:solidFill>
                <a:latin typeface="Times New Roman"/>
                <a:cs typeface="Times New Roman"/>
              </a:rPr>
              <a:t>finger </a:t>
            </a:r>
            <a:r>
              <a:rPr sz="2000" spc="-5" dirty="0">
                <a:solidFill>
                  <a:srgbClr val="6F2F9F"/>
                </a:solidFill>
                <a:latin typeface="Times New Roman"/>
                <a:cs typeface="Times New Roman"/>
              </a:rPr>
              <a:t>print):  </a:t>
            </a:r>
            <a:r>
              <a:rPr sz="2000" spc="-5" dirty="0">
                <a:solidFill>
                  <a:srgbClr val="00AF50"/>
                </a:solidFill>
                <a:latin typeface="Times New Roman"/>
                <a:cs typeface="Times New Roman"/>
              </a:rPr>
              <a:t>Step 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1: </a:t>
            </a:r>
            <a:r>
              <a:rPr sz="2000" spc="-5" dirty="0">
                <a:solidFill>
                  <a:srgbClr val="00AF50"/>
                </a:solidFill>
                <a:latin typeface="Times New Roman"/>
                <a:cs typeface="Times New Roman"/>
              </a:rPr>
              <a:t>If (panic button activates </a:t>
            </a:r>
            <a:r>
              <a:rPr sz="2000" spc="-10" dirty="0">
                <a:solidFill>
                  <a:srgbClr val="00AF50"/>
                </a:solidFill>
                <a:latin typeface="Times New Roman"/>
                <a:cs typeface="Times New Roman"/>
              </a:rPr>
              <a:t>then):</a:t>
            </a:r>
            <a:endParaRPr sz="2000" dirty="0">
              <a:latin typeface="Times New Roman"/>
              <a:cs typeface="Times New Roman"/>
            </a:endParaRPr>
          </a:p>
          <a:p>
            <a:pPr marL="2756535" marR="393700">
              <a:lnSpc>
                <a:spcPts val="3600"/>
              </a:lnSpc>
              <a:spcBef>
                <a:spcPts val="320"/>
              </a:spcBef>
              <a:tabLst>
                <a:tab pos="6057265" algn="l"/>
              </a:tabLst>
            </a:pPr>
            <a:r>
              <a:rPr sz="2000" spc="-10" dirty="0">
                <a:latin typeface="Times New Roman"/>
                <a:cs typeface="Times New Roman"/>
              </a:rPr>
              <a:t>Sending </a:t>
            </a:r>
            <a:r>
              <a:rPr sz="2000" spc="-15" dirty="0">
                <a:latin typeface="Times New Roman"/>
                <a:cs typeface="Times New Roman"/>
              </a:rPr>
              <a:t>Live </a:t>
            </a:r>
            <a:r>
              <a:rPr sz="2000" spc="-5" dirty="0">
                <a:latin typeface="Times New Roman"/>
                <a:cs typeface="Times New Roman"/>
              </a:rPr>
              <a:t>video stream to </a:t>
            </a:r>
            <a:r>
              <a:rPr sz="2000" dirty="0">
                <a:latin typeface="Times New Roman"/>
                <a:cs typeface="Times New Roman"/>
              </a:rPr>
              <a:t>police </a:t>
            </a:r>
            <a:r>
              <a:rPr sz="2000" spc="-25" dirty="0">
                <a:latin typeface="Times New Roman"/>
                <a:cs typeface="Times New Roman"/>
              </a:rPr>
              <a:t>server.  </a:t>
            </a:r>
            <a:r>
              <a:rPr sz="2000" spc="-10" dirty="0">
                <a:latin typeface="Times New Roman"/>
                <a:cs typeface="Times New Roman"/>
              </a:rPr>
              <a:t>Recognize the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location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through	</a:t>
            </a:r>
            <a:r>
              <a:rPr sz="2000" spc="-5" dirty="0">
                <a:latin typeface="Times New Roman"/>
                <a:cs typeface="Times New Roman"/>
              </a:rPr>
              <a:t>GPS  </a:t>
            </a:r>
            <a:r>
              <a:rPr sz="2000" spc="-10" dirty="0">
                <a:latin typeface="Times New Roman"/>
                <a:cs typeface="Times New Roman"/>
              </a:rPr>
              <a:t>Sending </a:t>
            </a:r>
            <a:r>
              <a:rPr sz="2000" spc="-5" dirty="0">
                <a:latin typeface="Times New Roman"/>
                <a:cs typeface="Times New Roman"/>
              </a:rPr>
              <a:t>alert </a:t>
            </a:r>
            <a:r>
              <a:rPr sz="2000" spc="-15" dirty="0">
                <a:latin typeface="Times New Roman"/>
                <a:cs typeface="Times New Roman"/>
              </a:rPr>
              <a:t>message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police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family.</a:t>
            </a:r>
            <a:endParaRPr sz="2000" dirty="0">
              <a:latin typeface="Times New Roman"/>
              <a:cs typeface="Times New Roman"/>
            </a:endParaRPr>
          </a:p>
          <a:p>
            <a:pPr marL="2756535">
              <a:lnSpc>
                <a:spcPct val="100000"/>
              </a:lnSpc>
              <a:spcBef>
                <a:spcPts val="885"/>
              </a:spcBef>
            </a:pPr>
            <a:r>
              <a:rPr sz="2000" spc="-5" dirty="0">
                <a:latin typeface="Times New Roman"/>
                <a:cs typeface="Times New Roman"/>
              </a:rPr>
              <a:t>Go back to </a:t>
            </a:r>
            <a:r>
              <a:rPr sz="2000" spc="-10" dirty="0">
                <a:latin typeface="Times New Roman"/>
                <a:cs typeface="Times New Roman"/>
              </a:rPr>
              <a:t>Step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1</a:t>
            </a:r>
            <a:endParaRPr sz="2000" dirty="0">
              <a:latin typeface="Times New Roman"/>
              <a:cs typeface="Times New Roman"/>
            </a:endParaRPr>
          </a:p>
          <a:p>
            <a:pPr marL="162496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00AF50"/>
                </a:solidFill>
                <a:latin typeface="Times New Roman"/>
                <a:cs typeface="Times New Roman"/>
              </a:rPr>
              <a:t>Elif (panic button </a:t>
            </a:r>
            <a:r>
              <a:rPr sz="2000" spc="-10" dirty="0">
                <a:solidFill>
                  <a:srgbClr val="00AF50"/>
                </a:solidFill>
                <a:latin typeface="Times New Roman"/>
                <a:cs typeface="Times New Roman"/>
              </a:rPr>
              <a:t>not</a:t>
            </a:r>
            <a:r>
              <a:rPr sz="2000" spc="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Times New Roman"/>
                <a:cs typeface="Times New Roman"/>
              </a:rPr>
              <a:t>activates):</a:t>
            </a:r>
            <a:endParaRPr sz="2000" dirty="0">
              <a:latin typeface="Times New Roman"/>
              <a:cs typeface="Times New Roman"/>
            </a:endParaRPr>
          </a:p>
          <a:p>
            <a:pPr marL="2756535">
              <a:lnSpc>
                <a:spcPct val="100000"/>
              </a:lnSpc>
              <a:spcBef>
                <a:spcPts val="1205"/>
              </a:spcBef>
            </a:pPr>
            <a:r>
              <a:rPr sz="2000" spc="-5" dirty="0">
                <a:latin typeface="Times New Roman"/>
                <a:cs typeface="Times New Roman"/>
              </a:rPr>
              <a:t>Display clock </a:t>
            </a:r>
            <a:r>
              <a:rPr sz="2000" dirty="0">
                <a:latin typeface="Times New Roman"/>
                <a:cs typeface="Times New Roman"/>
              </a:rPr>
              <a:t>on </a:t>
            </a:r>
            <a:r>
              <a:rPr sz="2000" spc="-15" dirty="0">
                <a:latin typeface="Times New Roman"/>
                <a:cs typeface="Times New Roman"/>
              </a:rPr>
              <a:t>OLED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Display.</a:t>
            </a:r>
            <a:endParaRPr sz="2000" dirty="0">
              <a:latin typeface="Times New Roman"/>
              <a:cs typeface="Times New Roman"/>
            </a:endParaRPr>
          </a:p>
          <a:p>
            <a:pPr marL="2756535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latin typeface="Times New Roman"/>
                <a:cs typeface="Times New Roman"/>
              </a:rPr>
              <a:t>Activates </a:t>
            </a:r>
            <a:r>
              <a:rPr sz="2000" spc="-5" dirty="0">
                <a:latin typeface="Times New Roman"/>
                <a:cs typeface="Times New Roman"/>
              </a:rPr>
              <a:t>voice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recognition.</a:t>
            </a:r>
            <a:endParaRPr sz="2000" dirty="0">
              <a:latin typeface="Times New Roman"/>
              <a:cs typeface="Times New Roman"/>
            </a:endParaRPr>
          </a:p>
          <a:p>
            <a:pPr marL="2756535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latin typeface="Times New Roman"/>
                <a:cs typeface="Times New Roman"/>
              </a:rPr>
              <a:t>Go </a:t>
            </a:r>
            <a:r>
              <a:rPr sz="2000" dirty="0">
                <a:latin typeface="Times New Roman"/>
                <a:cs typeface="Times New Roman"/>
              </a:rPr>
              <a:t>back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Loop.</a:t>
            </a:r>
            <a:endParaRPr sz="2000" dirty="0">
              <a:latin typeface="Times New Roman"/>
              <a:cs typeface="Times New Roman"/>
            </a:endParaRPr>
          </a:p>
          <a:p>
            <a:pPr marL="1624965">
              <a:lnSpc>
                <a:spcPct val="100000"/>
              </a:lnSpc>
              <a:spcBef>
                <a:spcPts val="1205"/>
              </a:spcBef>
            </a:pPr>
            <a:r>
              <a:rPr sz="2000" spc="-10" dirty="0">
                <a:solidFill>
                  <a:srgbClr val="00AF50"/>
                </a:solidFill>
                <a:latin typeface="Times New Roman"/>
                <a:cs typeface="Times New Roman"/>
              </a:rPr>
              <a:t>Else</a:t>
            </a:r>
            <a:endParaRPr sz="2000" dirty="0">
              <a:latin typeface="Times New Roman"/>
              <a:cs typeface="Times New Roman"/>
            </a:endParaRPr>
          </a:p>
          <a:p>
            <a:pPr marL="275653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C000"/>
                </a:solidFill>
                <a:latin typeface="Times New Roman"/>
                <a:cs typeface="Times New Roman"/>
              </a:rPr>
              <a:t>If </a:t>
            </a:r>
            <a:r>
              <a:rPr sz="2000" spc="-5" dirty="0">
                <a:solidFill>
                  <a:srgbClr val="FFC000"/>
                </a:solidFill>
                <a:latin typeface="Times New Roman"/>
                <a:cs typeface="Times New Roman"/>
              </a:rPr>
              <a:t>(pulse </a:t>
            </a:r>
            <a:r>
              <a:rPr sz="2000" dirty="0">
                <a:solidFill>
                  <a:srgbClr val="FFC000"/>
                </a:solidFill>
                <a:latin typeface="Times New Roman"/>
                <a:cs typeface="Times New Roman"/>
              </a:rPr>
              <a:t>&gt;170 or</a:t>
            </a:r>
            <a:r>
              <a:rPr sz="2000" spc="-4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C000"/>
                </a:solidFill>
                <a:latin typeface="Times New Roman"/>
                <a:cs typeface="Times New Roman"/>
              </a:rPr>
              <a:t>&lt;50):</a:t>
            </a:r>
            <a:endParaRPr sz="2000" dirty="0">
              <a:latin typeface="Times New Roman"/>
              <a:cs typeface="Times New Roman"/>
            </a:endParaRPr>
          </a:p>
          <a:p>
            <a:pPr marL="2756535" marR="737235">
              <a:lnSpc>
                <a:spcPct val="150100"/>
              </a:lnSpc>
            </a:pPr>
            <a:r>
              <a:rPr sz="2000" spc="-5" dirty="0">
                <a:latin typeface="Times New Roman"/>
                <a:cs typeface="Times New Roman"/>
              </a:rPr>
              <a:t>Sends GPS location alert </a:t>
            </a:r>
            <a:r>
              <a:rPr sz="2000" spc="-15" dirty="0">
                <a:latin typeface="Times New Roman"/>
                <a:cs typeface="Times New Roman"/>
              </a:rPr>
              <a:t>messages </a:t>
            </a:r>
            <a:r>
              <a:rPr sz="2000" spc="-20" dirty="0">
                <a:latin typeface="Times New Roman"/>
                <a:cs typeface="Times New Roman"/>
              </a:rPr>
              <a:t>with  </a:t>
            </a:r>
            <a:r>
              <a:rPr sz="2000" spc="-5" dirty="0">
                <a:latin typeface="Times New Roman"/>
                <a:cs typeface="Times New Roman"/>
              </a:rPr>
              <a:t>present </a:t>
            </a:r>
            <a:r>
              <a:rPr sz="2000" spc="-10" dirty="0">
                <a:latin typeface="Times New Roman"/>
                <a:cs typeface="Times New Roman"/>
              </a:rPr>
              <a:t>pulse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15" dirty="0">
                <a:latin typeface="Times New Roman"/>
                <a:cs typeface="Times New Roman"/>
              </a:rPr>
              <a:t>family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hospital</a:t>
            </a:r>
            <a:endParaRPr sz="2000" dirty="0">
              <a:latin typeface="Times New Roman"/>
              <a:cs typeface="Times New Roman"/>
            </a:endParaRPr>
          </a:p>
          <a:p>
            <a:pPr marR="394970" algn="r">
              <a:lnSpc>
                <a:spcPct val="100000"/>
              </a:lnSpc>
              <a:spcBef>
                <a:spcPts val="475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7126" y="6702606"/>
            <a:ext cx="838074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42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78400" y="269118"/>
            <a:ext cx="21380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0" dirty="0"/>
              <a:t>Flow</a:t>
            </a:r>
            <a:r>
              <a:rPr spc="-140" dirty="0"/>
              <a:t> </a:t>
            </a:r>
            <a:r>
              <a:rPr spc="30" dirty="0"/>
              <a:t>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E69B86-3EDA-429A-9CA3-C19F4BAA3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7" y="1033862"/>
            <a:ext cx="12433082" cy="614251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0D9AC92-4EE1-4A36-A135-49FA80E4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B3DEEEEF-E09B-4DAC-A453-4F69EE4F55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8028" y="6803136"/>
            <a:ext cx="2992564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08417C-D84B-4F60-A970-0A40D5D18050}"/>
              </a:ext>
            </a:extLst>
          </p:cNvPr>
          <p:cNvSpPr/>
          <p:nvPr/>
        </p:nvSpPr>
        <p:spPr>
          <a:xfrm>
            <a:off x="304800" y="152400"/>
            <a:ext cx="12369800" cy="838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08D62C-9B02-4D03-A654-84E217234360}"/>
              </a:ext>
            </a:extLst>
          </p:cNvPr>
          <p:cNvSpPr/>
          <p:nvPr/>
        </p:nvSpPr>
        <p:spPr>
          <a:xfrm>
            <a:off x="304800" y="1143000"/>
            <a:ext cx="12369800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IOT Devices alike Smart watch can help in reducing Women harassment in Society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sending , live video streaming the incident to police authorities for verification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SMS Alerts for live GPS Location Tracking of the User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Also Body sensors useful in observing medical condition of the user and report to local hospital immediately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70F0A-8B7B-4E11-80F3-56B05A9CEEB9}"/>
              </a:ext>
            </a:extLst>
          </p:cNvPr>
          <p:cNvSpPr txBox="1"/>
          <p:nvPr/>
        </p:nvSpPr>
        <p:spPr>
          <a:xfrm>
            <a:off x="1584008" y="5140214"/>
            <a:ext cx="11420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“We hope IOT projects like smart watch would be useful in Real-Time Situations”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3000" y="103682"/>
            <a:ext cx="3101086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56021" y="202133"/>
            <a:ext cx="24663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Future</a:t>
            </a:r>
            <a:r>
              <a:rPr spc="-145" dirty="0"/>
              <a:t> </a:t>
            </a:r>
            <a:r>
              <a:rPr spc="5" dirty="0"/>
              <a:t>Scope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6743" y="921690"/>
            <a:ext cx="12415520" cy="6237605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2800" spc="5" dirty="0">
                <a:solidFill>
                  <a:srgbClr val="6F2F9F"/>
                </a:solidFill>
                <a:latin typeface="Times New Roman"/>
                <a:cs typeface="Times New Roman"/>
              </a:rPr>
              <a:t>1.</a:t>
            </a:r>
            <a:r>
              <a:rPr sz="2800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2F9F"/>
                </a:solidFill>
                <a:latin typeface="Times New Roman"/>
                <a:cs typeface="Times New Roman"/>
              </a:rPr>
              <a:t>Converting</a:t>
            </a:r>
            <a:r>
              <a:rPr sz="2800" spc="-8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800" spc="10" dirty="0">
                <a:solidFill>
                  <a:srgbClr val="6F2F9F"/>
                </a:solidFill>
                <a:latin typeface="Times New Roman"/>
                <a:cs typeface="Times New Roman"/>
              </a:rPr>
              <a:t>into</a:t>
            </a:r>
            <a:r>
              <a:rPr sz="2800" spc="-4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6F2F9F"/>
                </a:solidFill>
                <a:latin typeface="Times New Roman"/>
                <a:cs typeface="Times New Roman"/>
              </a:rPr>
              <a:t>Mobile</a:t>
            </a:r>
            <a:r>
              <a:rPr sz="2800" spc="-14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6F2F9F"/>
                </a:solidFill>
                <a:latin typeface="Times New Roman"/>
                <a:cs typeface="Times New Roman"/>
              </a:rPr>
              <a:t>Technology</a:t>
            </a:r>
            <a:r>
              <a:rPr sz="2800" spc="-7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6F2F9F"/>
                </a:solidFill>
                <a:latin typeface="Times New Roman"/>
                <a:cs typeface="Times New Roman"/>
              </a:rPr>
              <a:t>or</a:t>
            </a:r>
            <a:r>
              <a:rPr sz="2800" spc="-17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6F2F9F"/>
                </a:solidFill>
                <a:latin typeface="Times New Roman"/>
                <a:cs typeface="Times New Roman"/>
              </a:rPr>
              <a:t>Android</a:t>
            </a:r>
            <a:r>
              <a:rPr sz="2800" spc="-5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6F2F9F"/>
                </a:solidFill>
                <a:latin typeface="Times New Roman"/>
                <a:cs typeface="Times New Roman"/>
              </a:rPr>
              <a:t>OS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530"/>
              </a:spcBef>
              <a:buFont typeface="Wingdings"/>
              <a:buChar char="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Converting 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Raspbian OS </a:t>
            </a:r>
            <a:r>
              <a:rPr sz="2400" dirty="0">
                <a:latin typeface="Times New Roman"/>
                <a:cs typeface="Times New Roman"/>
              </a:rPr>
              <a:t>model into 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Android</a:t>
            </a:r>
            <a:r>
              <a:rPr sz="2400" spc="-135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OS.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lang="en-IN" sz="2600" spc="-15" dirty="0">
                <a:solidFill>
                  <a:srgbClr val="6F2F9F"/>
                </a:solidFill>
                <a:latin typeface="Times New Roman"/>
                <a:cs typeface="Times New Roman"/>
              </a:rPr>
              <a:t>		</a:t>
            </a:r>
            <a:r>
              <a:rPr sz="2600" spc="-15" dirty="0">
                <a:solidFill>
                  <a:srgbClr val="6F2F9F"/>
                </a:solidFill>
                <a:latin typeface="Times New Roman"/>
                <a:cs typeface="Times New Roman"/>
              </a:rPr>
              <a:t>Why</a:t>
            </a:r>
            <a:r>
              <a:rPr lang="en-IN" sz="2600" spc="-15" dirty="0">
                <a:solidFill>
                  <a:srgbClr val="6F2F9F"/>
                </a:solidFill>
                <a:latin typeface="Times New Roman"/>
                <a:cs typeface="Times New Roman"/>
              </a:rPr>
              <a:t>..?</a:t>
            </a:r>
            <a:endParaRPr sz="2600" dirty="0">
              <a:latin typeface="Times New Roman"/>
              <a:cs typeface="Times New Roman"/>
            </a:endParaRPr>
          </a:p>
          <a:p>
            <a:pPr marL="2755900">
              <a:lnSpc>
                <a:spcPct val="100000"/>
              </a:lnSpc>
              <a:spcBef>
                <a:spcPts val="1760"/>
              </a:spcBef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lang="en-IN" sz="2000" dirty="0">
                <a:latin typeface="Times New Roman"/>
                <a:cs typeface="Times New Roman"/>
              </a:rPr>
              <a:t>Raspbian OS is not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good </a:t>
            </a:r>
            <a:r>
              <a:rPr sz="2000" spc="-10" dirty="0">
                <a:latin typeface="Times New Roman"/>
                <a:cs typeface="Times New Roman"/>
              </a:rPr>
              <a:t>in real-time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circumstances.</a:t>
            </a:r>
            <a:endParaRPr sz="2000" dirty="0">
              <a:latin typeface="Times New Roman"/>
              <a:cs typeface="Times New Roman"/>
            </a:endParaRPr>
          </a:p>
          <a:p>
            <a:pPr marL="2755900">
              <a:lnSpc>
                <a:spcPct val="100000"/>
              </a:lnSpc>
              <a:spcBef>
                <a:spcPts val="2300"/>
              </a:spcBef>
            </a:pPr>
            <a:r>
              <a:rPr sz="2000" spc="-1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Easy to </a:t>
            </a:r>
            <a:r>
              <a:rPr sz="2000" spc="-5" dirty="0">
                <a:latin typeface="Times New Roman"/>
                <a:cs typeface="Times New Roman"/>
              </a:rPr>
              <a:t>build a </a:t>
            </a:r>
            <a:r>
              <a:rPr sz="2000" spc="-10" dirty="0">
                <a:latin typeface="Times New Roman"/>
                <a:cs typeface="Times New Roman"/>
              </a:rPr>
              <a:t>module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lang="en-IN" sz="2000" spc="-10" dirty="0">
                <a:latin typeface="Times New Roman"/>
                <a:cs typeface="Times New Roman"/>
              </a:rPr>
              <a:t>Android </a:t>
            </a:r>
            <a:r>
              <a:rPr sz="2000" spc="-10" dirty="0">
                <a:latin typeface="Times New Roman"/>
                <a:cs typeface="Times New Roman"/>
              </a:rPr>
              <a:t>OS.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Font typeface="Wingdings"/>
              <a:buChar char="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Mobile </a:t>
            </a:r>
            <a:r>
              <a:rPr sz="2400" spc="-5" dirty="0">
                <a:latin typeface="Times New Roman"/>
                <a:cs typeface="Times New Roman"/>
              </a:rPr>
              <a:t>and Smart watch are connected with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help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25" dirty="0">
                <a:latin typeface="Times New Roman"/>
                <a:cs typeface="Times New Roman"/>
              </a:rPr>
              <a:t>Wi-Fi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Bluetooth.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"/>
            </a:pPr>
            <a:endParaRPr sz="25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Full Duplex communication has </a:t>
            </a:r>
            <a:r>
              <a:rPr sz="2400" dirty="0">
                <a:latin typeface="Times New Roman"/>
                <a:cs typeface="Times New Roman"/>
              </a:rPr>
              <a:t>to be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done.</a:t>
            </a:r>
            <a:endParaRPr sz="2400" dirty="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200100"/>
              </a:lnSpc>
              <a:buFont typeface="Wingdings"/>
              <a:buChar char="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designed </a:t>
            </a:r>
            <a:r>
              <a:rPr sz="2400" dirty="0">
                <a:latin typeface="Times New Roman"/>
                <a:cs typeface="Times New Roman"/>
              </a:rPr>
              <a:t>App </a:t>
            </a:r>
            <a:r>
              <a:rPr sz="2400" spc="-5" dirty="0">
                <a:latin typeface="Times New Roman"/>
                <a:cs typeface="Times New Roman"/>
              </a:rPr>
              <a:t>has </a:t>
            </a:r>
            <a:r>
              <a:rPr sz="2400" spc="1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work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such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15" dirty="0">
                <a:latin typeface="Times New Roman"/>
                <a:cs typeface="Times New Roman"/>
              </a:rPr>
              <a:t>way </a:t>
            </a:r>
            <a:r>
              <a:rPr sz="2400" dirty="0">
                <a:latin typeface="Times New Roman"/>
                <a:cs typeface="Times New Roman"/>
              </a:rPr>
              <a:t>that it </a:t>
            </a:r>
            <a:r>
              <a:rPr sz="2400" spc="-5" dirty="0">
                <a:latin typeface="Times New Roman"/>
                <a:cs typeface="Times New Roman"/>
              </a:rPr>
              <a:t>has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10" dirty="0">
                <a:latin typeface="Times New Roman"/>
                <a:cs typeface="Times New Roman"/>
              </a:rPr>
              <a:t>receive </a:t>
            </a:r>
            <a:r>
              <a:rPr sz="2400" spc="-5" dirty="0">
                <a:latin typeface="Times New Roman"/>
                <a:cs typeface="Times New Roman"/>
              </a:rPr>
              <a:t>data from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sensors </a:t>
            </a:r>
            <a:r>
              <a:rPr sz="2400" dirty="0">
                <a:latin typeface="Times New Roman"/>
                <a:cs typeface="Times New Roman"/>
              </a:rPr>
              <a:t>in the  </a:t>
            </a:r>
            <a:r>
              <a:rPr sz="2400" spc="-5" dirty="0">
                <a:latin typeface="Times New Roman"/>
                <a:cs typeface="Times New Roman"/>
              </a:rPr>
              <a:t>watch and based </a:t>
            </a:r>
            <a:r>
              <a:rPr sz="2400" dirty="0">
                <a:latin typeface="Times New Roman"/>
                <a:cs typeface="Times New Roman"/>
              </a:rPr>
              <a:t>on the inputs </a:t>
            </a:r>
            <a:r>
              <a:rPr sz="2400" spc="-5" dirty="0">
                <a:latin typeface="Times New Roman"/>
                <a:cs typeface="Times New Roman"/>
              </a:rPr>
              <a:t>from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watch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has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activate </a:t>
            </a:r>
            <a:r>
              <a:rPr sz="2400" dirty="0">
                <a:latin typeface="Times New Roman"/>
                <a:cs typeface="Times New Roman"/>
              </a:rPr>
              <a:t>mobile </a:t>
            </a:r>
            <a:r>
              <a:rPr sz="2400" spc="-5" dirty="0">
                <a:latin typeface="Times New Roman"/>
                <a:cs typeface="Times New Roman"/>
              </a:rPr>
              <a:t>sensors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also.</a:t>
            </a:r>
            <a:endParaRPr sz="2400" dirty="0">
              <a:latin typeface="Times New Roman"/>
              <a:cs typeface="Times New Roman"/>
            </a:endParaRPr>
          </a:p>
          <a:p>
            <a:pPr marR="300355" algn="r">
              <a:lnSpc>
                <a:spcPts val="185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44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45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8808" y="103682"/>
            <a:ext cx="4652645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1576" y="202133"/>
            <a:ext cx="40176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Future </a:t>
            </a:r>
            <a:r>
              <a:rPr spc="5" dirty="0"/>
              <a:t>Scope</a:t>
            </a:r>
            <a:r>
              <a:rPr spc="-210" dirty="0"/>
              <a:t> </a:t>
            </a:r>
            <a:r>
              <a:rPr spc="10" dirty="0"/>
              <a:t>cont….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5343" y="1161415"/>
            <a:ext cx="95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2215" y="1118641"/>
            <a:ext cx="7487284" cy="1174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24763" y="2362556"/>
            <a:ext cx="7447402" cy="1152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65016" y="1466545"/>
            <a:ext cx="6315710" cy="1765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5435" indent="-29337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06070" algn="l"/>
              </a:tabLst>
            </a:pP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user 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says </a:t>
            </a:r>
            <a:r>
              <a:rPr sz="2300" spc="-30" dirty="0">
                <a:solidFill>
                  <a:srgbClr val="FFFFFF"/>
                </a:solidFill>
                <a:latin typeface="Times New Roman"/>
                <a:cs typeface="Times New Roman"/>
              </a:rPr>
              <a:t>Video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Streaming in Smart</a:t>
            </a:r>
            <a:r>
              <a:rPr sz="23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Times New Roman"/>
                <a:cs typeface="Times New Roman"/>
              </a:rPr>
              <a:t>Watch.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695325" indent="-299720">
              <a:lnSpc>
                <a:spcPts val="2580"/>
              </a:lnSpc>
              <a:buAutoNum type="arabicPeriod"/>
              <a:tabLst>
                <a:tab pos="695960" algn="l"/>
              </a:tabLst>
            </a:pPr>
            <a:r>
              <a:rPr sz="2300" spc="-3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the help of </a:t>
            </a:r>
            <a:r>
              <a:rPr sz="2300" spc="-25" dirty="0">
                <a:solidFill>
                  <a:srgbClr val="FFFFFF"/>
                </a:solidFill>
                <a:latin typeface="Times New Roman"/>
                <a:cs typeface="Times New Roman"/>
              </a:rPr>
              <a:t>Wi-Fi/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Bluetooth the app in</a:t>
            </a:r>
            <a:r>
              <a:rPr sz="23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2300">
              <a:latin typeface="Times New Roman"/>
              <a:cs typeface="Times New Roman"/>
            </a:endParaRPr>
          </a:p>
          <a:p>
            <a:pPr marL="400685" algn="ctr">
              <a:lnSpc>
                <a:spcPts val="2580"/>
              </a:lnSpc>
            </a:pP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smart phone receives the data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3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Times New Roman"/>
                <a:cs typeface="Times New Roman"/>
              </a:rPr>
              <a:t>watch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77659" y="3596883"/>
            <a:ext cx="7446197" cy="115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72329" y="3784549"/>
            <a:ext cx="5601970" cy="681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80"/>
              </a:lnSpc>
              <a:spcBef>
                <a:spcPts val="105"/>
              </a:spcBef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3. 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activates the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front </a:t>
            </a:r>
            <a:r>
              <a:rPr sz="2300" spc="5" dirty="0">
                <a:solidFill>
                  <a:srgbClr val="FFFFFF"/>
                </a:solidFill>
                <a:latin typeface="Times New Roman"/>
                <a:cs typeface="Times New Roman"/>
              </a:rPr>
              <a:t>camera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 the phone</a:t>
            </a:r>
            <a:r>
              <a:rPr sz="230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endParaRPr sz="2300">
              <a:latin typeface="Times New Roman"/>
              <a:cs typeface="Times New Roman"/>
            </a:endParaRPr>
          </a:p>
          <a:p>
            <a:pPr marL="2540" algn="ctr">
              <a:lnSpc>
                <a:spcPts val="2580"/>
              </a:lnSpc>
            </a:pP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then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video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streaming</a:t>
            </a:r>
            <a:r>
              <a:rPr sz="23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starts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29347" y="4831436"/>
            <a:ext cx="7446197" cy="11528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39054" y="5019547"/>
            <a:ext cx="5779135" cy="681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58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4. </a:t>
            </a:r>
            <a:r>
              <a:rPr sz="2300" spc="-114" dirty="0">
                <a:solidFill>
                  <a:srgbClr val="FFFFFF"/>
                </a:solidFill>
                <a:latin typeface="Times New Roman"/>
                <a:cs typeface="Times New Roman"/>
              </a:rPr>
              <a:t>We </a:t>
            </a:r>
            <a:r>
              <a:rPr sz="2300" spc="5" dirty="0">
                <a:solidFill>
                  <a:srgbClr val="FFFFFF"/>
                </a:solidFill>
                <a:latin typeface="Times New Roman"/>
                <a:cs typeface="Times New Roman"/>
              </a:rPr>
              <a:t>can trace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300" spc="5" dirty="0">
                <a:solidFill>
                  <a:srgbClr val="FFFFFF"/>
                </a:solidFill>
                <a:latin typeface="Times New Roman"/>
                <a:cs typeface="Times New Roman"/>
              </a:rPr>
              <a:t>location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300" spc="5" dirty="0">
                <a:solidFill>
                  <a:srgbClr val="FFFFFF"/>
                </a:solidFill>
                <a:latin typeface="Times New Roman"/>
                <a:cs typeface="Times New Roman"/>
              </a:rPr>
              <a:t>mobile location</a:t>
            </a:r>
            <a:r>
              <a:rPr sz="230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endParaRPr sz="2300">
              <a:latin typeface="Times New Roman"/>
              <a:cs typeface="Times New Roman"/>
            </a:endParaRPr>
          </a:p>
          <a:p>
            <a:pPr algn="ctr">
              <a:lnSpc>
                <a:spcPts val="2580"/>
              </a:lnSpc>
            </a:pP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which it is near to the Smart</a:t>
            </a:r>
            <a:r>
              <a:rPr sz="23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watch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62015" y="6053333"/>
            <a:ext cx="7484236" cy="11748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23609" y="6253683"/>
            <a:ext cx="5109210" cy="681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8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5. Calls and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messages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are done to family</a:t>
            </a:r>
            <a:r>
              <a:rPr sz="23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endParaRPr sz="2300">
              <a:latin typeface="Times New Roman"/>
              <a:cs typeface="Times New Roman"/>
            </a:endParaRPr>
          </a:p>
          <a:p>
            <a:pPr algn="ctr">
              <a:lnSpc>
                <a:spcPts val="2580"/>
              </a:lnSpc>
            </a:pP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nearby police station if</a:t>
            </a:r>
            <a:r>
              <a:rPr sz="23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imes New Roman"/>
                <a:cs typeface="Times New Roman"/>
              </a:rPr>
              <a:t>necessary.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42576" y="1911095"/>
            <a:ext cx="796912" cy="7938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4264" y="3145535"/>
            <a:ext cx="796912" cy="7938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45952" y="4361688"/>
            <a:ext cx="796912" cy="7938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97640" y="5605271"/>
            <a:ext cx="796912" cy="793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15" y="1304484"/>
            <a:ext cx="3674237" cy="59236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5104" y="3417265"/>
            <a:ext cx="2375535" cy="1612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713105">
              <a:lnSpc>
                <a:spcPct val="100000"/>
              </a:lnSpc>
              <a:spcBef>
                <a:spcPts val="110"/>
              </a:spcBef>
            </a:pPr>
            <a:r>
              <a:rPr sz="5200" spc="5" dirty="0">
                <a:solidFill>
                  <a:srgbClr val="FFFFFF"/>
                </a:solidFill>
                <a:latin typeface="Times New Roman"/>
                <a:cs typeface="Times New Roman"/>
              </a:rPr>
              <a:t>For  E</a:t>
            </a:r>
            <a:r>
              <a:rPr sz="5200" spc="2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52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52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5200" dirty="0">
                <a:solidFill>
                  <a:srgbClr val="FFFFFF"/>
                </a:solidFill>
                <a:latin typeface="Times New Roman"/>
                <a:cs typeface="Times New Roman"/>
              </a:rPr>
              <a:t>ple</a:t>
            </a:r>
            <a:endParaRPr sz="5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2309" y="6848093"/>
            <a:ext cx="2317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46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8808" y="103682"/>
            <a:ext cx="4652645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1576" y="202133"/>
            <a:ext cx="40176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Future </a:t>
            </a:r>
            <a:r>
              <a:rPr spc="5" dirty="0"/>
              <a:t>Scope</a:t>
            </a:r>
            <a:r>
              <a:rPr spc="-210" dirty="0"/>
              <a:t> </a:t>
            </a:r>
            <a:r>
              <a:rPr spc="10" dirty="0"/>
              <a:t>cont….</a:t>
            </a:r>
          </a:p>
        </p:txBody>
      </p:sp>
      <p:sp>
        <p:nvSpPr>
          <p:cNvPr id="6" name="object 6"/>
          <p:cNvSpPr/>
          <p:nvPr/>
        </p:nvSpPr>
        <p:spPr>
          <a:xfrm>
            <a:off x="304800" y="1066800"/>
            <a:ext cx="12368784" cy="609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6198-28BF-4365-9C03-163D1C76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74998"/>
            <a:ext cx="11277600" cy="788467"/>
          </a:xfrm>
        </p:spPr>
        <p:txBody>
          <a:bodyPr/>
          <a:lstStyle/>
          <a:p>
            <a:r>
              <a:rPr lang="en-GB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Implementation of Mobile App using MIT App Inventor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9FC9B-BFED-45AF-85DE-C6C2CB2574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5814" r="3142" b="3084"/>
          <a:stretch/>
        </p:blipFill>
        <p:spPr>
          <a:xfrm>
            <a:off x="28678" y="736331"/>
            <a:ext cx="9855199" cy="6578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EFD52-4DD3-4DD6-805A-1F51B1979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9" y="863465"/>
            <a:ext cx="3120923" cy="6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7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8808" y="103682"/>
            <a:ext cx="4043045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2088" y="103682"/>
            <a:ext cx="1168704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1104" y="103682"/>
            <a:ext cx="760260" cy="1116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81576" y="202133"/>
            <a:ext cx="4019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Future </a:t>
            </a:r>
            <a:r>
              <a:rPr spc="5" dirty="0"/>
              <a:t>Scope</a:t>
            </a:r>
            <a:r>
              <a:rPr spc="-200" dirty="0"/>
              <a:t> </a:t>
            </a:r>
            <a:r>
              <a:rPr spc="10" dirty="0"/>
              <a:t>cont….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9143" y="1074674"/>
            <a:ext cx="12190730" cy="600329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895"/>
              </a:spcBef>
            </a:pPr>
            <a:r>
              <a:rPr sz="2800" spc="5" dirty="0">
                <a:solidFill>
                  <a:srgbClr val="6F2F9F"/>
                </a:solidFill>
                <a:latin typeface="Times New Roman"/>
                <a:cs typeface="Times New Roman"/>
              </a:rPr>
              <a:t>2. </a:t>
            </a:r>
            <a:r>
              <a:rPr sz="2800" spc="-5" dirty="0">
                <a:solidFill>
                  <a:srgbClr val="6F2F9F"/>
                </a:solidFill>
                <a:latin typeface="Times New Roman"/>
                <a:cs typeface="Times New Roman"/>
              </a:rPr>
              <a:t>Primary </a:t>
            </a:r>
            <a:r>
              <a:rPr sz="2800" spc="5" dirty="0">
                <a:solidFill>
                  <a:srgbClr val="6F2F9F"/>
                </a:solidFill>
                <a:latin typeface="Times New Roman"/>
                <a:cs typeface="Times New Roman"/>
              </a:rPr>
              <a:t>School </a:t>
            </a:r>
            <a:r>
              <a:rPr sz="2800" dirty="0">
                <a:solidFill>
                  <a:srgbClr val="6F2F9F"/>
                </a:solidFill>
                <a:latin typeface="Times New Roman"/>
                <a:cs typeface="Times New Roman"/>
              </a:rPr>
              <a:t>Children</a:t>
            </a:r>
            <a:r>
              <a:rPr sz="2800" spc="-13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6F2F9F"/>
                </a:solidFill>
                <a:latin typeface="Times New Roman"/>
                <a:cs typeface="Times New Roman"/>
              </a:rPr>
              <a:t>Safety</a:t>
            </a:r>
            <a:endParaRPr sz="2800" dirty="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50100"/>
              </a:lnSpc>
              <a:spcBef>
                <a:spcPts val="85"/>
              </a:spcBef>
              <a:buFont typeface="Wingdings"/>
              <a:buChar char="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school children </a:t>
            </a:r>
            <a:r>
              <a:rPr sz="2400" dirty="0">
                <a:latin typeface="Times New Roman"/>
                <a:cs typeface="Times New Roman"/>
              </a:rPr>
              <a:t>safety </a:t>
            </a:r>
            <a:r>
              <a:rPr sz="2400" spc="-1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major concerns for parents as well </a:t>
            </a:r>
            <a:r>
              <a:rPr sz="2400" spc="-10" dirty="0">
                <a:latin typeface="Times New Roman"/>
                <a:cs typeface="Times New Roman"/>
              </a:rPr>
              <a:t>as </a:t>
            </a:r>
            <a:r>
              <a:rPr sz="2400" spc="-5" dirty="0">
                <a:latin typeface="Times New Roman"/>
                <a:cs typeface="Times New Roman"/>
              </a:rPr>
              <a:t>school </a:t>
            </a:r>
            <a:r>
              <a:rPr sz="2400" spc="-10" dirty="0">
                <a:latin typeface="Times New Roman"/>
                <a:cs typeface="Times New Roman"/>
              </a:rPr>
              <a:t>management </a:t>
            </a:r>
            <a:r>
              <a:rPr sz="2400" spc="-5" dirty="0">
                <a:latin typeface="Times New Roman"/>
                <a:cs typeface="Times New Roman"/>
              </a:rPr>
              <a:t>due  </a:t>
            </a:r>
            <a:r>
              <a:rPr sz="2400" dirty="0">
                <a:latin typeface="Times New Roman"/>
                <a:cs typeface="Times New Roman"/>
              </a:rPr>
              <a:t>to the </a:t>
            </a:r>
            <a:r>
              <a:rPr sz="2400" spc="-10" dirty="0">
                <a:latin typeface="Times New Roman"/>
                <a:cs typeface="Times New Roman"/>
              </a:rPr>
              <a:t>recent </a:t>
            </a:r>
            <a:r>
              <a:rPr sz="2400" spc="-5" dirty="0">
                <a:latin typeface="Times New Roman"/>
                <a:cs typeface="Times New Roman"/>
              </a:rPr>
              <a:t>incidents </a:t>
            </a:r>
            <a:r>
              <a:rPr sz="2400" dirty="0">
                <a:latin typeface="Times New Roman"/>
                <a:cs typeface="Times New Roman"/>
              </a:rPr>
              <a:t>like </a:t>
            </a:r>
            <a:r>
              <a:rPr sz="2400" spc="-5" dirty="0">
                <a:latin typeface="Times New Roman"/>
                <a:cs typeface="Times New Roman"/>
              </a:rPr>
              <a:t>children missing, abuse etc. </a:t>
            </a:r>
            <a:r>
              <a:rPr sz="2400" dirty="0">
                <a:latin typeface="Times New Roman"/>
                <a:cs typeface="Times New Roman"/>
              </a:rPr>
              <a:t>This module </a:t>
            </a:r>
            <a:r>
              <a:rPr sz="2400" spc="-5" dirty="0">
                <a:latin typeface="Times New Roman"/>
                <a:cs typeface="Times New Roman"/>
              </a:rPr>
              <a:t>monitors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-5" dirty="0">
                <a:latin typeface="Times New Roman"/>
                <a:cs typeface="Times New Roman"/>
              </a:rPr>
              <a:t>child safety when </a:t>
            </a:r>
            <a:r>
              <a:rPr sz="2400" dirty="0">
                <a:latin typeface="Times New Roman"/>
                <a:cs typeface="Times New Roman"/>
              </a:rPr>
              <a:t>they </a:t>
            </a:r>
            <a:r>
              <a:rPr sz="2400" spc="-5" dirty="0">
                <a:latin typeface="Times New Roman"/>
                <a:cs typeface="Times New Roman"/>
              </a:rPr>
              <a:t>are travelling </a:t>
            </a:r>
            <a:r>
              <a:rPr sz="2400" dirty="0">
                <a:latin typeface="Times New Roman"/>
                <a:cs typeface="Times New Roman"/>
              </a:rPr>
              <a:t>in school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buses.</a:t>
            </a:r>
            <a:endParaRPr sz="2400" dirty="0">
              <a:latin typeface="Times New Roman"/>
              <a:cs typeface="Times New Roman"/>
            </a:endParaRPr>
          </a:p>
          <a:p>
            <a:pPr marL="356870" marR="8890" indent="-344805" algn="just">
              <a:lnSpc>
                <a:spcPct val="150000"/>
              </a:lnSpc>
              <a:spcBef>
                <a:spcPts val="5"/>
              </a:spcBef>
              <a:buFont typeface="Wingdings"/>
              <a:buChar char="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Once </a:t>
            </a:r>
            <a:r>
              <a:rPr sz="2400" spc="10" dirty="0">
                <a:latin typeface="Times New Roman"/>
                <a:cs typeface="Times New Roman"/>
              </a:rPr>
              <a:t>they </a:t>
            </a:r>
            <a:r>
              <a:rPr sz="2400" spc="-5" dirty="0">
                <a:latin typeface="Times New Roman"/>
                <a:cs typeface="Times New Roman"/>
              </a:rPr>
              <a:t>reached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school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device </a:t>
            </a:r>
            <a:r>
              <a:rPr sz="2400" spc="-10" dirty="0">
                <a:latin typeface="Times New Roman"/>
                <a:cs typeface="Times New Roman"/>
              </a:rPr>
              <a:t>gets </a:t>
            </a:r>
            <a:r>
              <a:rPr sz="2400" spc="-5" dirty="0">
                <a:latin typeface="Times New Roman"/>
                <a:cs typeface="Times New Roman"/>
              </a:rPr>
              <a:t>deactivated </a:t>
            </a:r>
            <a:r>
              <a:rPr sz="2400" spc="10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school authority </a:t>
            </a:r>
            <a:r>
              <a:rPr sz="2400" spc="-5" dirty="0">
                <a:latin typeface="Times New Roman"/>
                <a:cs typeface="Times New Roman"/>
              </a:rPr>
              <a:t>and message send 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parents that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child </a:t>
            </a:r>
            <a:r>
              <a:rPr sz="2400" spc="-10" dirty="0">
                <a:latin typeface="Times New Roman"/>
                <a:cs typeface="Times New Roman"/>
              </a:rPr>
              <a:t>reaches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school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safety.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1440"/>
              </a:spcBef>
              <a:buFont typeface="Wingdings"/>
              <a:buChar char=""/>
              <a:tabLst>
                <a:tab pos="357505" algn="l"/>
              </a:tabLst>
            </a:pPr>
            <a:r>
              <a:rPr sz="2400" spc="-5" dirty="0">
                <a:latin typeface="Times New Roman"/>
                <a:cs typeface="Times New Roman"/>
              </a:rPr>
              <a:t>At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return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journey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device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activated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by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school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authority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when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reached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</a:p>
          <a:p>
            <a:pPr marL="35687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home, the </a:t>
            </a:r>
            <a:r>
              <a:rPr sz="2400" spc="-5" dirty="0">
                <a:latin typeface="Times New Roman"/>
                <a:cs typeface="Times New Roman"/>
              </a:rPr>
              <a:t>acknowledge </a:t>
            </a:r>
            <a:r>
              <a:rPr sz="2400" spc="-10" dirty="0">
                <a:latin typeface="Times New Roman"/>
                <a:cs typeface="Times New Roman"/>
              </a:rPr>
              <a:t>message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send </a:t>
            </a:r>
            <a:r>
              <a:rPr sz="2400" dirty="0">
                <a:latin typeface="Times New Roman"/>
                <a:cs typeface="Times New Roman"/>
              </a:rPr>
              <a:t>to the </a:t>
            </a:r>
            <a:r>
              <a:rPr sz="2400" spc="-5" dirty="0">
                <a:latin typeface="Times New Roman"/>
                <a:cs typeface="Times New Roman"/>
              </a:rPr>
              <a:t>school when parents deactivate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device.</a:t>
            </a:r>
            <a:endParaRPr sz="2400" dirty="0">
              <a:latin typeface="Times New Roman"/>
              <a:cs typeface="Times New Roman"/>
            </a:endParaRPr>
          </a:p>
          <a:p>
            <a:pPr marL="356870" marR="7620" indent="-344805" algn="just">
              <a:lnSpc>
                <a:spcPct val="150100"/>
              </a:lnSpc>
              <a:buFont typeface="Wingdings"/>
              <a:buChar char=""/>
              <a:tabLst>
                <a:tab pos="35750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device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capable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audio recording when activated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10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10" dirty="0">
                <a:latin typeface="Times New Roman"/>
                <a:cs typeface="Times New Roman"/>
              </a:rPr>
              <a:t>listening </a:t>
            </a:r>
            <a:r>
              <a:rPr sz="2400" spc="10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parents </a:t>
            </a:r>
            <a:r>
              <a:rPr sz="2400" dirty="0">
                <a:latin typeface="Times New Roman"/>
                <a:cs typeface="Times New Roman"/>
              </a:rPr>
              <a:t>or  authorize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person.</a:t>
            </a:r>
            <a:endParaRPr sz="2400" dirty="0">
              <a:latin typeface="Times New Roman"/>
              <a:cs typeface="Times New Roman"/>
            </a:endParaRPr>
          </a:p>
          <a:p>
            <a:pPr marR="227329" algn="r">
              <a:lnSpc>
                <a:spcPct val="100000"/>
              </a:lnSpc>
              <a:spcBef>
                <a:spcPts val="765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47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96840" y="103682"/>
            <a:ext cx="2616454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99861" y="202133"/>
            <a:ext cx="198056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5" dirty="0"/>
              <a:t>R</a:t>
            </a:r>
            <a:r>
              <a:rPr spc="15" dirty="0"/>
              <a:t>e</a:t>
            </a:r>
            <a:r>
              <a:rPr spc="-85" dirty="0"/>
              <a:t>f</a:t>
            </a:r>
            <a:r>
              <a:rPr spc="15" dirty="0"/>
              <a:t>e</a:t>
            </a:r>
            <a:r>
              <a:rPr spc="-60" dirty="0"/>
              <a:t>r</a:t>
            </a:r>
            <a:r>
              <a:rPr spc="-5" dirty="0"/>
              <a:t>en</a:t>
            </a:r>
            <a:r>
              <a:rPr spc="-25" dirty="0"/>
              <a:t>c</a:t>
            </a:r>
            <a:r>
              <a:rPr spc="-5" dirty="0"/>
              <a:t>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6743" y="1153647"/>
            <a:ext cx="12343765" cy="592455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1175"/>
              </a:spcBef>
              <a:buAutoNum type="arabicPeriod"/>
              <a:tabLst>
                <a:tab pos="259715" algn="l"/>
                <a:tab pos="10688320" algn="l"/>
              </a:tabLst>
            </a:pPr>
            <a:r>
              <a:rPr sz="1800" spc="-5" dirty="0">
                <a:latin typeface="Times New Roman"/>
                <a:cs typeface="Times New Roman"/>
              </a:rPr>
              <a:t>G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Harikiran,Karthik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Menasinkai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Suhas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Shirol,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”Smart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Solution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Women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Based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Internet	Of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Things(IOT)”,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Times New Roman"/>
                <a:cs typeface="Times New Roman"/>
              </a:rPr>
              <a:t>International </a:t>
            </a:r>
            <a:r>
              <a:rPr sz="1800" spc="-5" dirty="0">
                <a:latin typeface="Times New Roman"/>
                <a:cs typeface="Times New Roman"/>
              </a:rPr>
              <a:t>Conference </a:t>
            </a:r>
            <a:r>
              <a:rPr sz="1800" spc="5" dirty="0">
                <a:latin typeface="Times New Roman"/>
                <a:cs typeface="Times New Roman"/>
              </a:rPr>
              <a:t>on </a:t>
            </a:r>
            <a:r>
              <a:rPr sz="1800" spc="-5" dirty="0">
                <a:latin typeface="Times New Roman"/>
                <a:cs typeface="Times New Roman"/>
              </a:rPr>
              <a:t>Electrical, Electronics, and Optimization </a:t>
            </a:r>
            <a:r>
              <a:rPr sz="1800" spc="-15" dirty="0">
                <a:latin typeface="Times New Roman"/>
                <a:cs typeface="Times New Roman"/>
              </a:rPr>
              <a:t>Techniques </a:t>
            </a:r>
            <a:r>
              <a:rPr sz="1800" spc="-5" dirty="0">
                <a:latin typeface="Times New Roman"/>
                <a:cs typeface="Times New Roman"/>
              </a:rPr>
              <a:t>(ICEEOT)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2016IEEE.</a:t>
            </a:r>
            <a:endParaRPr sz="1800">
              <a:latin typeface="Times New Roman"/>
              <a:cs typeface="Times New Roman"/>
            </a:endParaRPr>
          </a:p>
          <a:p>
            <a:pPr marL="12700" marR="8255">
              <a:lnSpc>
                <a:spcPct val="150100"/>
              </a:lnSpc>
              <a:buAutoNum type="arabicPeriod" startAt="2"/>
              <a:tabLst>
                <a:tab pos="244475" algn="l"/>
              </a:tabLst>
            </a:pPr>
            <a:r>
              <a:rPr sz="1800" spc="-25" dirty="0">
                <a:latin typeface="Times New Roman"/>
                <a:cs typeface="Times New Roman"/>
              </a:rPr>
              <a:t>Taiyang </a:t>
            </a:r>
            <a:r>
              <a:rPr sz="1800" spc="-10" dirty="0">
                <a:latin typeface="Times New Roman"/>
                <a:cs typeface="Times New Roman"/>
              </a:rPr>
              <a:t>wu, </a:t>
            </a:r>
            <a:r>
              <a:rPr sz="1800" spc="-5" dirty="0">
                <a:latin typeface="Times New Roman"/>
                <a:cs typeface="Times New Roman"/>
              </a:rPr>
              <a:t>Fan </a:t>
            </a:r>
            <a:r>
              <a:rPr sz="1800" spc="-10" dirty="0">
                <a:latin typeface="Times New Roman"/>
                <a:cs typeface="Times New Roman"/>
              </a:rPr>
              <a:t>wu, </a:t>
            </a:r>
            <a:r>
              <a:rPr sz="1800" spc="-5" dirty="0">
                <a:latin typeface="Times New Roman"/>
                <a:cs typeface="Times New Roman"/>
              </a:rPr>
              <a:t>Jean-Michel Redoute,”An Autonomous </a:t>
            </a:r>
            <a:r>
              <a:rPr sz="1800" spc="-15" dirty="0">
                <a:latin typeface="Times New Roman"/>
                <a:cs typeface="Times New Roman"/>
              </a:rPr>
              <a:t>Wireless </a:t>
            </a:r>
            <a:r>
              <a:rPr sz="1800" spc="10" dirty="0">
                <a:latin typeface="Times New Roman"/>
                <a:cs typeface="Times New Roman"/>
              </a:rPr>
              <a:t>Body </a:t>
            </a:r>
            <a:r>
              <a:rPr sz="1800" dirty="0">
                <a:latin typeface="Times New Roman"/>
                <a:cs typeface="Times New Roman"/>
              </a:rPr>
              <a:t>area Network Implementation </a:t>
            </a:r>
            <a:r>
              <a:rPr sz="1800" spc="-5" dirty="0">
                <a:latin typeface="Times New Roman"/>
                <a:cs typeface="Times New Roman"/>
              </a:rPr>
              <a:t>towards IOT </a:t>
            </a:r>
            <a:r>
              <a:rPr sz="1800" dirty="0">
                <a:latin typeface="Times New Roman"/>
                <a:cs typeface="Times New Roman"/>
              </a:rPr>
              <a:t>connected  </a:t>
            </a:r>
            <a:r>
              <a:rPr sz="1800" spc="-5" dirty="0">
                <a:latin typeface="Times New Roman"/>
                <a:cs typeface="Times New Roman"/>
              </a:rPr>
              <a:t>Healthcare Application”,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2016.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3240"/>
              </a:lnSpc>
              <a:spcBef>
                <a:spcPts val="290"/>
              </a:spcBef>
              <a:buAutoNum type="arabicPeriod" startAt="2"/>
              <a:tabLst>
                <a:tab pos="259715" algn="l"/>
                <a:tab pos="10276840" algn="l"/>
              </a:tabLst>
            </a:pPr>
            <a:r>
              <a:rPr sz="1800" spc="-5" dirty="0">
                <a:latin typeface="Times New Roman"/>
                <a:cs typeface="Times New Roman"/>
              </a:rPr>
              <a:t>Alexandrous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Plantelopoulous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Nikolaos.G.Bourbakis,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”A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Survey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on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Wearable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sensor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based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system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	health </a:t>
            </a:r>
            <a:r>
              <a:rPr sz="1800" dirty="0">
                <a:latin typeface="Times New Roman"/>
                <a:cs typeface="Times New Roman"/>
              </a:rPr>
              <a:t>monitoring </a:t>
            </a:r>
            <a:r>
              <a:rPr sz="1800" spc="-10" dirty="0">
                <a:latin typeface="Times New Roman"/>
                <a:cs typeface="Times New Roman"/>
              </a:rPr>
              <a:t>and  </a:t>
            </a:r>
            <a:r>
              <a:rPr sz="1800" spc="-5" dirty="0">
                <a:latin typeface="Times New Roman"/>
                <a:cs typeface="Times New Roman"/>
              </a:rPr>
              <a:t>prognosis”, </a:t>
            </a:r>
            <a:r>
              <a:rPr sz="1800" spc="-30" dirty="0">
                <a:latin typeface="Times New Roman"/>
                <a:cs typeface="Times New Roman"/>
              </a:rPr>
              <a:t>Vol.40, </a:t>
            </a:r>
            <a:r>
              <a:rPr sz="1800" dirty="0">
                <a:latin typeface="Times New Roman"/>
                <a:cs typeface="Times New Roman"/>
              </a:rPr>
              <a:t>No.1, </a:t>
            </a:r>
            <a:r>
              <a:rPr sz="1800" spc="-5" dirty="0">
                <a:latin typeface="Times New Roman"/>
                <a:cs typeface="Times New Roman"/>
              </a:rPr>
              <a:t>January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2010.</a:t>
            </a:r>
            <a:endParaRPr sz="1800">
              <a:latin typeface="Times New Roman"/>
              <a:cs typeface="Times New Roman"/>
            </a:endParaRPr>
          </a:p>
          <a:p>
            <a:pPr marL="274320" indent="-262255">
              <a:lnSpc>
                <a:spcPct val="100000"/>
              </a:lnSpc>
              <a:spcBef>
                <a:spcPts val="790"/>
              </a:spcBef>
              <a:buAutoNum type="arabicPeriod" startAt="2"/>
              <a:tabLst>
                <a:tab pos="274955" algn="l"/>
                <a:tab pos="10721975" algn="l"/>
              </a:tabLst>
            </a:pPr>
            <a:r>
              <a:rPr sz="1800" spc="-5" dirty="0">
                <a:latin typeface="Times New Roman"/>
                <a:cs typeface="Times New Roman"/>
              </a:rPr>
              <a:t>B.Chougula, </a:t>
            </a:r>
            <a:r>
              <a:rPr sz="1800" spc="-10" dirty="0">
                <a:latin typeface="Times New Roman"/>
                <a:cs typeface="Times New Roman"/>
              </a:rPr>
              <a:t>”Smart  </a:t>
            </a:r>
            <a:r>
              <a:rPr sz="1800" spc="-5" dirty="0">
                <a:latin typeface="Times New Roman"/>
                <a:cs typeface="Times New Roman"/>
              </a:rPr>
              <a:t>girls  </a:t>
            </a:r>
            <a:r>
              <a:rPr sz="1800" dirty="0">
                <a:latin typeface="Times New Roman"/>
                <a:cs typeface="Times New Roman"/>
              </a:rPr>
              <a:t>security </a:t>
            </a:r>
            <a:r>
              <a:rPr sz="1800" spc="-5" dirty="0">
                <a:latin typeface="Times New Roman"/>
                <a:cs typeface="Times New Roman"/>
              </a:rPr>
              <a:t>system”,International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Journal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Application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Innovation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in</a:t>
            </a:r>
            <a:r>
              <a:rPr sz="1800" spc="2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Engineering	</a:t>
            </a:r>
            <a:r>
              <a:rPr sz="1800" spc="-10" dirty="0">
                <a:latin typeface="Times New Roman"/>
                <a:cs typeface="Times New Roman"/>
              </a:rPr>
              <a:t>and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Management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spc="-40" dirty="0">
                <a:latin typeface="Times New Roman"/>
                <a:cs typeface="Times New Roman"/>
              </a:rPr>
              <a:t>Volume </a:t>
            </a:r>
            <a:r>
              <a:rPr sz="1800" spc="5" dirty="0">
                <a:latin typeface="Times New Roman"/>
                <a:cs typeface="Times New Roman"/>
              </a:rPr>
              <a:t>3, </a:t>
            </a:r>
            <a:r>
              <a:rPr sz="1800" spc="-5" dirty="0">
                <a:latin typeface="Times New Roman"/>
                <a:cs typeface="Times New Roman"/>
              </a:rPr>
              <a:t>Issue </a:t>
            </a:r>
            <a:r>
              <a:rPr sz="1800" spc="5" dirty="0">
                <a:latin typeface="Times New Roman"/>
                <a:cs typeface="Times New Roman"/>
              </a:rPr>
              <a:t>4, </a:t>
            </a:r>
            <a:r>
              <a:rPr sz="1800" spc="-5" dirty="0">
                <a:latin typeface="Times New Roman"/>
                <a:cs typeface="Times New Roman"/>
              </a:rPr>
              <a:t>April </a:t>
            </a:r>
            <a:r>
              <a:rPr sz="1800" spc="5" dirty="0">
                <a:latin typeface="Times New Roman"/>
                <a:cs typeface="Times New Roman"/>
              </a:rPr>
              <a:t>2014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38125" indent="-226060">
              <a:lnSpc>
                <a:spcPct val="100000"/>
              </a:lnSpc>
              <a:spcBef>
                <a:spcPts val="1080"/>
              </a:spcBef>
              <a:buAutoNum type="arabicPeriod" startAt="5"/>
              <a:tabLst>
                <a:tab pos="238760" algn="l"/>
              </a:tabLst>
            </a:pPr>
            <a:r>
              <a:rPr sz="1800" spc="-45" dirty="0">
                <a:latin typeface="Times New Roman"/>
                <a:cs typeface="Times New Roman"/>
              </a:rPr>
              <a:t>Vamil </a:t>
            </a:r>
            <a:r>
              <a:rPr sz="1800" spc="-5" dirty="0">
                <a:latin typeface="Times New Roman"/>
                <a:cs typeface="Times New Roman"/>
              </a:rPr>
              <a:t>B. </a:t>
            </a:r>
            <a:r>
              <a:rPr sz="1800" dirty="0">
                <a:latin typeface="Times New Roman"/>
                <a:cs typeface="Times New Roman"/>
              </a:rPr>
              <a:t>Sangoi, </a:t>
            </a:r>
            <a:r>
              <a:rPr sz="1800" spc="-10" dirty="0">
                <a:latin typeface="Times New Roman"/>
                <a:cs typeface="Times New Roman"/>
              </a:rPr>
              <a:t>“Smart </a:t>
            </a:r>
            <a:r>
              <a:rPr sz="1800" spc="-5" dirty="0">
                <a:latin typeface="Times New Roman"/>
                <a:cs typeface="Times New Roman"/>
              </a:rPr>
              <a:t>security </a:t>
            </a:r>
            <a:r>
              <a:rPr sz="1800" dirty="0">
                <a:latin typeface="Times New Roman"/>
                <a:cs typeface="Times New Roman"/>
              </a:rPr>
              <a:t>solutions,” International Journal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dirty="0">
                <a:latin typeface="Times New Roman"/>
                <a:cs typeface="Times New Roman"/>
              </a:rPr>
              <a:t>Current Engineering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spc="-30" dirty="0">
                <a:latin typeface="Times New Roman"/>
                <a:cs typeface="Times New Roman"/>
              </a:rPr>
              <a:t>Technology, </a:t>
            </a:r>
            <a:r>
              <a:rPr sz="1800" spc="-35" dirty="0">
                <a:latin typeface="Times New Roman"/>
                <a:cs typeface="Times New Roman"/>
              </a:rPr>
              <a:t>Vol.4, </a:t>
            </a:r>
            <a:r>
              <a:rPr sz="1800" dirty="0">
                <a:latin typeface="Times New Roman"/>
                <a:cs typeface="Times New Roman"/>
              </a:rPr>
              <a:t>No.5,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Oct-2014.</a:t>
            </a:r>
            <a:endParaRPr sz="1800">
              <a:latin typeface="Times New Roman"/>
              <a:cs typeface="Times New Roman"/>
            </a:endParaRPr>
          </a:p>
          <a:p>
            <a:pPr marL="12700" marR="10160">
              <a:lnSpc>
                <a:spcPct val="150100"/>
              </a:lnSpc>
              <a:buAutoNum type="arabicPeriod" startAt="5"/>
              <a:tabLst>
                <a:tab pos="259715" algn="l"/>
                <a:tab pos="10237470" algn="l"/>
              </a:tabLst>
            </a:pPr>
            <a:r>
              <a:rPr sz="1800" spc="-5" dirty="0">
                <a:latin typeface="Times New Roman"/>
                <a:cs typeface="Times New Roman"/>
              </a:rPr>
              <a:t>Kavita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Sharma,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Anand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More,”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Android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Application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women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security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system”,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International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Journal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of	</a:t>
            </a:r>
            <a:r>
              <a:rPr sz="1800" spc="-5" dirty="0">
                <a:latin typeface="Times New Roman"/>
                <a:cs typeface="Times New Roman"/>
              </a:rPr>
              <a:t>Advanced </a:t>
            </a:r>
            <a:r>
              <a:rPr sz="1800" spc="-10" dirty="0">
                <a:latin typeface="Times New Roman"/>
                <a:cs typeface="Times New Roman"/>
              </a:rPr>
              <a:t>Research </a:t>
            </a:r>
            <a:r>
              <a:rPr sz="1800" dirty="0">
                <a:latin typeface="Times New Roman"/>
                <a:cs typeface="Times New Roman"/>
              </a:rPr>
              <a:t>in  </a:t>
            </a:r>
            <a:r>
              <a:rPr sz="1800" spc="-5" dirty="0">
                <a:latin typeface="Times New Roman"/>
                <a:cs typeface="Times New Roman"/>
              </a:rPr>
              <a:t>Computer Engineering </a:t>
            </a:r>
            <a:r>
              <a:rPr sz="1800" dirty="0">
                <a:latin typeface="Times New Roman"/>
                <a:cs typeface="Times New Roman"/>
              </a:rPr>
              <a:t>&amp; </a:t>
            </a:r>
            <a:r>
              <a:rPr sz="1800" spc="-15" dirty="0">
                <a:latin typeface="Times New Roman"/>
                <a:cs typeface="Times New Roman"/>
              </a:rPr>
              <a:t>Technology </a:t>
            </a:r>
            <a:r>
              <a:rPr sz="1800" spc="-10" dirty="0">
                <a:latin typeface="Times New Roman"/>
                <a:cs typeface="Times New Roman"/>
              </a:rPr>
              <a:t>(IJARCET) </a:t>
            </a:r>
            <a:r>
              <a:rPr sz="1800" spc="-40" dirty="0">
                <a:latin typeface="Times New Roman"/>
                <a:cs typeface="Times New Roman"/>
              </a:rPr>
              <a:t>Volume </a:t>
            </a:r>
            <a:r>
              <a:rPr sz="1800" dirty="0">
                <a:latin typeface="Times New Roman"/>
                <a:cs typeface="Times New Roman"/>
              </a:rPr>
              <a:t>5 </a:t>
            </a:r>
            <a:r>
              <a:rPr sz="1800" spc="-5" dirty="0">
                <a:latin typeface="Times New Roman"/>
                <a:cs typeface="Times New Roman"/>
              </a:rPr>
              <a:t>Issue </a:t>
            </a:r>
            <a:r>
              <a:rPr sz="1800" spc="5" dirty="0">
                <a:latin typeface="Times New Roman"/>
                <a:cs typeface="Times New Roman"/>
              </a:rPr>
              <a:t>3, </a:t>
            </a:r>
            <a:r>
              <a:rPr sz="1800" spc="-5" dirty="0">
                <a:latin typeface="Times New Roman"/>
                <a:cs typeface="Times New Roman"/>
              </a:rPr>
              <a:t>March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2016</a:t>
            </a:r>
            <a:endParaRPr sz="1800">
              <a:latin typeface="Times New Roman"/>
              <a:cs typeface="Times New Roman"/>
            </a:endParaRPr>
          </a:p>
          <a:p>
            <a:pPr marL="250190" indent="-238125">
              <a:lnSpc>
                <a:spcPct val="100000"/>
              </a:lnSpc>
              <a:spcBef>
                <a:spcPts val="1080"/>
              </a:spcBef>
              <a:buAutoNum type="arabicPeriod" startAt="5"/>
              <a:tabLst>
                <a:tab pos="250825" algn="l"/>
                <a:tab pos="10365105" algn="l"/>
              </a:tabLst>
            </a:pPr>
            <a:r>
              <a:rPr sz="1800" spc="-10" dirty="0">
                <a:latin typeface="Times New Roman"/>
                <a:cs typeface="Times New Roman"/>
              </a:rPr>
              <a:t>Shreyas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R.S,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Varun.B.C,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Shiva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Kumar.H.K,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Punith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Kumar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B.E,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Kalpavi.C.Y,”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Design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And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Development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	</a:t>
            </a:r>
            <a:r>
              <a:rPr sz="1800" spc="-40" dirty="0">
                <a:latin typeface="Times New Roman"/>
                <a:cs typeface="Times New Roman"/>
              </a:rPr>
              <a:t>Women </a:t>
            </a:r>
            <a:r>
              <a:rPr sz="1800" spc="-5" dirty="0">
                <a:latin typeface="Times New Roman"/>
                <a:cs typeface="Times New Roman"/>
              </a:rPr>
              <a:t>Self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Defence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8509000" algn="l"/>
              </a:tabLst>
            </a:pPr>
            <a:r>
              <a:rPr sz="1800" spc="-10" dirty="0">
                <a:latin typeface="Times New Roman"/>
                <a:cs typeface="Times New Roman"/>
              </a:rPr>
              <a:t>Smart  </a:t>
            </a:r>
            <a:r>
              <a:rPr sz="1800" spc="-35" dirty="0">
                <a:latin typeface="Times New Roman"/>
                <a:cs typeface="Times New Roman"/>
              </a:rPr>
              <a:t>Watch  </a:t>
            </a:r>
            <a:r>
              <a:rPr sz="1800" dirty="0">
                <a:latin typeface="Times New Roman"/>
                <a:cs typeface="Times New Roman"/>
              </a:rPr>
              <a:t>Prototype”, International </a:t>
            </a:r>
            <a:r>
              <a:rPr sz="1800" spc="-5" dirty="0">
                <a:latin typeface="Times New Roman"/>
                <a:cs typeface="Times New Roman"/>
              </a:rPr>
              <a:t>Journal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Advanced  Research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Electronics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	</a:t>
            </a:r>
            <a:r>
              <a:rPr sz="1800" spc="-5" dirty="0">
                <a:latin typeface="Times New Roman"/>
                <a:cs typeface="Times New Roman"/>
              </a:rPr>
              <a:t>Communication Engineering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(IJARECE)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620"/>
              </a:lnSpc>
              <a:spcBef>
                <a:spcPts val="1080"/>
              </a:spcBef>
            </a:pPr>
            <a:r>
              <a:rPr sz="1800" spc="-40" dirty="0">
                <a:latin typeface="Times New Roman"/>
                <a:cs typeface="Times New Roman"/>
              </a:rPr>
              <a:t>Volume </a:t>
            </a:r>
            <a:r>
              <a:rPr sz="1800" spc="5" dirty="0">
                <a:latin typeface="Times New Roman"/>
                <a:cs typeface="Times New Roman"/>
              </a:rPr>
              <a:t>5, </a:t>
            </a:r>
            <a:r>
              <a:rPr sz="1800" spc="-5" dirty="0">
                <a:latin typeface="Times New Roman"/>
                <a:cs typeface="Times New Roman"/>
              </a:rPr>
              <a:t>Issue </a:t>
            </a:r>
            <a:r>
              <a:rPr sz="1800" spc="5" dirty="0">
                <a:latin typeface="Times New Roman"/>
                <a:cs typeface="Times New Roman"/>
              </a:rPr>
              <a:t>4, </a:t>
            </a:r>
            <a:r>
              <a:rPr sz="1800" spc="-5" dirty="0">
                <a:latin typeface="Times New Roman"/>
                <a:cs typeface="Times New Roman"/>
              </a:rPr>
              <a:t>April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2016</a:t>
            </a:r>
            <a:endParaRPr sz="1800">
              <a:latin typeface="Times New Roman"/>
              <a:cs typeface="Times New Roman"/>
            </a:endParaRPr>
          </a:p>
          <a:p>
            <a:pPr marR="227965" algn="r">
              <a:lnSpc>
                <a:spcPts val="162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48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58" y="3046"/>
            <a:ext cx="5214962" cy="7312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0987" y="1078845"/>
            <a:ext cx="6229350" cy="160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 marR="407034" indent="-2540">
              <a:lnSpc>
                <a:spcPct val="134400"/>
              </a:lnSpc>
              <a:spcBef>
                <a:spcPts val="95"/>
              </a:spcBef>
            </a:pPr>
            <a:r>
              <a:rPr sz="2150" spc="15" dirty="0">
                <a:solidFill>
                  <a:srgbClr val="1C1C1C"/>
                </a:solidFill>
                <a:latin typeface="Times New Roman"/>
                <a:cs typeface="Times New Roman"/>
              </a:rPr>
              <a:t>4. </a:t>
            </a:r>
            <a:r>
              <a:rPr sz="2150" spc="60" dirty="0">
                <a:solidFill>
                  <a:srgbClr val="1C1C1C"/>
                </a:solidFill>
                <a:latin typeface="Times New Roman"/>
                <a:cs typeface="Times New Roman"/>
              </a:rPr>
              <a:t>Live </a:t>
            </a:r>
            <a:r>
              <a:rPr sz="2150" spc="45" dirty="0">
                <a:solidFill>
                  <a:srgbClr val="1C1C1C"/>
                </a:solidFill>
                <a:latin typeface="Times New Roman"/>
                <a:cs typeface="Times New Roman"/>
              </a:rPr>
              <a:t>Location </a:t>
            </a:r>
            <a:r>
              <a:rPr sz="2150" spc="15" dirty="0">
                <a:solidFill>
                  <a:srgbClr val="1C1C1C"/>
                </a:solidFill>
                <a:latin typeface="Times New Roman"/>
                <a:cs typeface="Times New Roman"/>
              </a:rPr>
              <a:t>Tracking </a:t>
            </a:r>
            <a:r>
              <a:rPr sz="2150" spc="50" dirty="0">
                <a:solidFill>
                  <a:srgbClr val="1C1C1C"/>
                </a:solidFill>
                <a:latin typeface="Times New Roman"/>
                <a:cs typeface="Times New Roman"/>
              </a:rPr>
              <a:t>with </a:t>
            </a:r>
            <a:r>
              <a:rPr sz="2150" spc="55" dirty="0">
                <a:solidFill>
                  <a:srgbClr val="1C1C1C"/>
                </a:solidFill>
                <a:latin typeface="Times New Roman"/>
                <a:cs typeface="Times New Roman"/>
              </a:rPr>
              <a:t>Alert</a:t>
            </a:r>
            <a:r>
              <a:rPr sz="2150" spc="-204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150" spc="40" dirty="0">
                <a:solidFill>
                  <a:srgbClr val="1C1C1C"/>
                </a:solidFill>
                <a:latin typeface="Times New Roman"/>
                <a:cs typeface="Times New Roman"/>
              </a:rPr>
              <a:t>Messeging  </a:t>
            </a:r>
            <a:r>
              <a:rPr sz="2150" spc="50" dirty="0">
                <a:solidFill>
                  <a:srgbClr val="1C1C1C"/>
                </a:solidFill>
                <a:latin typeface="Times New Roman"/>
                <a:cs typeface="Times New Roman"/>
              </a:rPr>
              <a:t>System</a:t>
            </a:r>
            <a:endParaRPr sz="2150">
              <a:latin typeface="Times New Roman"/>
              <a:cs typeface="Times New Roman"/>
            </a:endParaRPr>
          </a:p>
          <a:p>
            <a:pPr marL="59690" marR="5080" indent="635">
              <a:lnSpc>
                <a:spcPct val="133000"/>
              </a:lnSpc>
              <a:spcBef>
                <a:spcPts val="60"/>
              </a:spcBef>
            </a:pPr>
            <a:r>
              <a:rPr sz="1700" b="0" spc="35" dirty="0">
                <a:solidFill>
                  <a:srgbClr val="1C1C1C"/>
                </a:solidFill>
                <a:latin typeface="Times New Roman"/>
                <a:cs typeface="Times New Roman"/>
              </a:rPr>
              <a:t>Tr</a:t>
            </a:r>
            <a:r>
              <a:rPr sz="1700" b="0" spc="35" dirty="0">
                <a:solidFill>
                  <a:srgbClr val="494949"/>
                </a:solidFill>
                <a:latin typeface="Times New Roman"/>
                <a:cs typeface="Times New Roman"/>
              </a:rPr>
              <a:t>acking </a:t>
            </a:r>
            <a:r>
              <a:rPr sz="1700" b="0" spc="40" dirty="0">
                <a:solidFill>
                  <a:srgbClr val="343434"/>
                </a:solidFill>
                <a:latin typeface="Times New Roman"/>
                <a:cs typeface="Times New Roman"/>
              </a:rPr>
              <a:t>of </a:t>
            </a:r>
            <a:r>
              <a:rPr sz="1700" b="0" spc="25" dirty="0">
                <a:solidFill>
                  <a:srgbClr val="1C1C1C"/>
                </a:solidFill>
                <a:latin typeface="Times New Roman"/>
                <a:cs typeface="Times New Roman"/>
              </a:rPr>
              <a:t>Location </a:t>
            </a:r>
            <a:r>
              <a:rPr sz="1700" b="0" spc="30" dirty="0">
                <a:solidFill>
                  <a:srgbClr val="343434"/>
                </a:solidFill>
                <a:latin typeface="Times New Roman"/>
                <a:cs typeface="Times New Roman"/>
              </a:rPr>
              <a:t>of </a:t>
            </a:r>
            <a:r>
              <a:rPr sz="1700" b="0" spc="15" dirty="0">
                <a:solidFill>
                  <a:srgbClr val="343434"/>
                </a:solidFill>
                <a:latin typeface="Times New Roman"/>
                <a:cs typeface="Times New Roman"/>
              </a:rPr>
              <a:t>Watch </a:t>
            </a:r>
            <a:r>
              <a:rPr sz="1700" b="0" spc="30" dirty="0">
                <a:solidFill>
                  <a:srgbClr val="1C1C1C"/>
                </a:solidFill>
                <a:latin typeface="Times New Roman"/>
                <a:cs typeface="Times New Roman"/>
              </a:rPr>
              <a:t>usin</a:t>
            </a:r>
            <a:r>
              <a:rPr sz="1700" b="0" spc="30" dirty="0">
                <a:solidFill>
                  <a:srgbClr val="494949"/>
                </a:solidFill>
                <a:latin typeface="Times New Roman"/>
                <a:cs typeface="Times New Roman"/>
              </a:rPr>
              <a:t>g </a:t>
            </a:r>
            <a:r>
              <a:rPr sz="1700" b="0" spc="70" dirty="0">
                <a:solidFill>
                  <a:srgbClr val="1C1C1C"/>
                </a:solidFill>
                <a:latin typeface="Times New Roman"/>
                <a:cs typeface="Times New Roman"/>
              </a:rPr>
              <a:t>GPS </a:t>
            </a:r>
            <a:r>
              <a:rPr sz="1700" b="0" spc="55" dirty="0">
                <a:solidFill>
                  <a:srgbClr val="343434"/>
                </a:solidFill>
                <a:latin typeface="Times New Roman"/>
                <a:cs typeface="Times New Roman"/>
              </a:rPr>
              <a:t>module and </a:t>
            </a:r>
            <a:r>
              <a:rPr sz="1700" b="0" spc="35" dirty="0">
                <a:solidFill>
                  <a:srgbClr val="1C1C1C"/>
                </a:solidFill>
                <a:latin typeface="Times New Roman"/>
                <a:cs typeface="Times New Roman"/>
              </a:rPr>
              <a:t>th</a:t>
            </a:r>
            <a:r>
              <a:rPr sz="1700" b="0" spc="35" dirty="0">
                <a:solidFill>
                  <a:srgbClr val="494949"/>
                </a:solidFill>
                <a:latin typeface="Times New Roman"/>
                <a:cs typeface="Times New Roman"/>
              </a:rPr>
              <a:t>e </a:t>
            </a:r>
            <a:r>
              <a:rPr sz="1700" b="0" spc="55" dirty="0">
                <a:solidFill>
                  <a:srgbClr val="343434"/>
                </a:solidFill>
                <a:latin typeface="Times New Roman"/>
                <a:cs typeface="Times New Roman"/>
              </a:rPr>
              <a:t>message  </a:t>
            </a:r>
            <a:r>
              <a:rPr sz="1700" b="0" spc="50" dirty="0">
                <a:solidFill>
                  <a:srgbClr val="343434"/>
                </a:solidFill>
                <a:latin typeface="Times New Roman"/>
                <a:cs typeface="Times New Roman"/>
              </a:rPr>
              <a:t>alert</a:t>
            </a:r>
            <a:r>
              <a:rPr sz="1700" b="0" spc="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1700" b="0" spc="20" dirty="0">
                <a:solidFill>
                  <a:srgbClr val="343434"/>
                </a:solidFill>
                <a:latin typeface="Times New Roman"/>
                <a:cs typeface="Times New Roman"/>
              </a:rPr>
              <a:t>with</a:t>
            </a:r>
            <a:r>
              <a:rPr sz="1700" b="0" spc="5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1700" b="0" spc="35" dirty="0">
                <a:solidFill>
                  <a:srgbClr val="1C1C1C"/>
                </a:solidFill>
                <a:latin typeface="Times New Roman"/>
                <a:cs typeface="Times New Roman"/>
              </a:rPr>
              <a:t>th</a:t>
            </a:r>
            <a:r>
              <a:rPr sz="1700" b="0" spc="35" dirty="0">
                <a:solidFill>
                  <a:srgbClr val="494949"/>
                </a:solidFill>
                <a:latin typeface="Times New Roman"/>
                <a:cs typeface="Times New Roman"/>
              </a:rPr>
              <a:t>e</a:t>
            </a:r>
            <a:r>
              <a:rPr sz="1700" b="0" spc="15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b="0" spc="60" dirty="0">
                <a:solidFill>
                  <a:srgbClr val="343434"/>
                </a:solidFill>
                <a:latin typeface="Times New Roman"/>
                <a:cs typeface="Times New Roman"/>
              </a:rPr>
              <a:t>help</a:t>
            </a:r>
            <a:r>
              <a:rPr sz="1700" b="0" spc="-3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1700" b="0" spc="55" dirty="0">
                <a:solidFill>
                  <a:srgbClr val="343434"/>
                </a:solidFill>
                <a:latin typeface="Times New Roman"/>
                <a:cs typeface="Times New Roman"/>
              </a:rPr>
              <a:t>of</a:t>
            </a:r>
            <a:r>
              <a:rPr sz="1700" b="0" spc="-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1700" b="0" spc="110" dirty="0">
                <a:solidFill>
                  <a:srgbClr val="1C1C1C"/>
                </a:solidFill>
                <a:latin typeface="Times New Roman"/>
                <a:cs typeface="Times New Roman"/>
              </a:rPr>
              <a:t>GSM</a:t>
            </a:r>
            <a:r>
              <a:rPr sz="1700" b="0" spc="-229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1700" b="0" spc="-90" dirty="0">
                <a:solidFill>
                  <a:srgbClr val="343434"/>
                </a:solidFill>
                <a:latin typeface="Times New Roman"/>
                <a:cs typeface="Times New Roman"/>
              </a:rPr>
              <a:t>111odule.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4979" y="3308126"/>
            <a:ext cx="6341745" cy="303911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07975" indent="-294640">
              <a:lnSpc>
                <a:spcPct val="100000"/>
              </a:lnSpc>
              <a:spcBef>
                <a:spcPts val="1215"/>
              </a:spcBef>
              <a:buAutoNum type="arabicPeriod" startAt="5"/>
              <a:tabLst>
                <a:tab pos="308610" algn="l"/>
              </a:tabLst>
            </a:pPr>
            <a:r>
              <a:rPr sz="2150" b="1" spc="45" dirty="0">
                <a:solidFill>
                  <a:srgbClr val="1C1C1C"/>
                </a:solidFill>
                <a:latin typeface="Times New Roman"/>
                <a:cs typeface="Times New Roman"/>
              </a:rPr>
              <a:t>Calls,Messages and </a:t>
            </a:r>
            <a:r>
              <a:rPr sz="2150" b="1" spc="20" dirty="0">
                <a:solidFill>
                  <a:srgbClr val="1C1C1C"/>
                </a:solidFill>
                <a:latin typeface="Times New Roman"/>
                <a:cs typeface="Times New Roman"/>
              </a:rPr>
              <a:t>Notifications</a:t>
            </a:r>
            <a:r>
              <a:rPr sz="2150" b="1" spc="25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150" b="1" spc="55" dirty="0">
                <a:solidFill>
                  <a:srgbClr val="1C1C1C"/>
                </a:solidFill>
                <a:latin typeface="Times New Roman"/>
                <a:cs typeface="Times New Roman"/>
              </a:rPr>
              <a:t>Alert</a:t>
            </a:r>
            <a:endParaRPr sz="2150">
              <a:latin typeface="Times New Roman"/>
              <a:cs typeface="Times New Roman"/>
            </a:endParaRPr>
          </a:p>
          <a:p>
            <a:pPr marL="15240" marR="5080" indent="4445">
              <a:lnSpc>
                <a:spcPct val="133000"/>
              </a:lnSpc>
              <a:spcBef>
                <a:spcPts val="210"/>
              </a:spcBef>
            </a:pPr>
            <a:r>
              <a:rPr sz="1700" spc="20" dirty="0">
                <a:solidFill>
                  <a:srgbClr val="5B5B5B"/>
                </a:solidFill>
                <a:latin typeface="Times New Roman"/>
                <a:cs typeface="Times New Roman"/>
              </a:rPr>
              <a:t>With</a:t>
            </a:r>
            <a:r>
              <a:rPr sz="1700" spc="65" dirty="0">
                <a:solidFill>
                  <a:srgbClr val="5B5B5B"/>
                </a:solidFill>
                <a:latin typeface="Times New Roman"/>
                <a:cs typeface="Times New Roman"/>
              </a:rPr>
              <a:t> </a:t>
            </a:r>
            <a:r>
              <a:rPr sz="1700" spc="65" dirty="0">
                <a:solidFill>
                  <a:srgbClr val="494949"/>
                </a:solidFill>
                <a:latin typeface="Times New Roman"/>
                <a:cs typeface="Times New Roman"/>
              </a:rPr>
              <a:t>the</a:t>
            </a:r>
            <a:r>
              <a:rPr sz="1700" spc="-75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60" dirty="0">
                <a:solidFill>
                  <a:srgbClr val="494949"/>
                </a:solidFill>
                <a:latin typeface="Times New Roman"/>
                <a:cs typeface="Times New Roman"/>
              </a:rPr>
              <a:t>help</a:t>
            </a:r>
            <a:r>
              <a:rPr sz="1700" spc="-30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55" dirty="0">
                <a:solidFill>
                  <a:srgbClr val="494949"/>
                </a:solidFill>
                <a:latin typeface="Times New Roman"/>
                <a:cs typeface="Times New Roman"/>
              </a:rPr>
              <a:t>of</a:t>
            </a:r>
            <a:r>
              <a:rPr sz="1700" spc="-45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55" dirty="0">
                <a:solidFill>
                  <a:srgbClr val="343434"/>
                </a:solidFill>
                <a:latin typeface="Times New Roman"/>
                <a:cs typeface="Times New Roman"/>
              </a:rPr>
              <a:t>Blu</a:t>
            </a:r>
            <a:r>
              <a:rPr sz="1700" spc="55" dirty="0">
                <a:solidFill>
                  <a:srgbClr val="5B5B5B"/>
                </a:solidFill>
                <a:latin typeface="Times New Roman"/>
                <a:cs typeface="Times New Roman"/>
              </a:rPr>
              <a:t>etooth</a:t>
            </a:r>
            <a:r>
              <a:rPr sz="1700" spc="-65" dirty="0">
                <a:solidFill>
                  <a:srgbClr val="5B5B5B"/>
                </a:solidFill>
                <a:latin typeface="Times New Roman"/>
                <a:cs typeface="Times New Roman"/>
              </a:rPr>
              <a:t> </a:t>
            </a:r>
            <a:r>
              <a:rPr sz="1700" spc="65" dirty="0">
                <a:solidFill>
                  <a:srgbClr val="494949"/>
                </a:solidFill>
                <a:latin typeface="Times New Roman"/>
                <a:cs typeface="Times New Roman"/>
              </a:rPr>
              <a:t>the</a:t>
            </a:r>
            <a:r>
              <a:rPr sz="1700" spc="5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30" dirty="0">
                <a:solidFill>
                  <a:srgbClr val="494949"/>
                </a:solidFill>
                <a:latin typeface="Times New Roman"/>
                <a:cs typeface="Times New Roman"/>
              </a:rPr>
              <a:t>notification</a:t>
            </a:r>
            <a:r>
              <a:rPr sz="1700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45" dirty="0">
                <a:solidFill>
                  <a:srgbClr val="494949"/>
                </a:solidFill>
                <a:latin typeface="Times New Roman"/>
                <a:cs typeface="Times New Roman"/>
              </a:rPr>
              <a:t>alerts</a:t>
            </a:r>
            <a:r>
              <a:rPr sz="1700" spc="-40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50" dirty="0">
                <a:solidFill>
                  <a:srgbClr val="494949"/>
                </a:solidFill>
                <a:latin typeface="Times New Roman"/>
                <a:cs typeface="Times New Roman"/>
              </a:rPr>
              <a:t>are</a:t>
            </a:r>
            <a:r>
              <a:rPr sz="1700" spc="45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30" dirty="0">
                <a:solidFill>
                  <a:srgbClr val="494949"/>
                </a:solidFill>
                <a:latin typeface="Times New Roman"/>
                <a:cs typeface="Times New Roman"/>
              </a:rPr>
              <a:t>displayed</a:t>
            </a:r>
            <a:r>
              <a:rPr sz="1700" spc="165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25" dirty="0">
                <a:solidFill>
                  <a:srgbClr val="494949"/>
                </a:solidFill>
                <a:latin typeface="Times New Roman"/>
                <a:cs typeface="Times New Roman"/>
              </a:rPr>
              <a:t>in</a:t>
            </a:r>
            <a:r>
              <a:rPr sz="1700" spc="40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65" dirty="0">
                <a:solidFill>
                  <a:srgbClr val="494949"/>
                </a:solidFill>
                <a:latin typeface="Times New Roman"/>
                <a:cs typeface="Times New Roman"/>
              </a:rPr>
              <a:t>the  </a:t>
            </a:r>
            <a:r>
              <a:rPr sz="1700" spc="75" dirty="0">
                <a:solidFill>
                  <a:srgbClr val="494949"/>
                </a:solidFill>
                <a:latin typeface="Times New Roman"/>
                <a:cs typeface="Times New Roman"/>
              </a:rPr>
              <a:t>OLED</a:t>
            </a:r>
            <a:r>
              <a:rPr sz="1700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50" dirty="0">
                <a:solidFill>
                  <a:srgbClr val="494949"/>
                </a:solidFill>
                <a:latin typeface="Times New Roman"/>
                <a:cs typeface="Times New Roman"/>
              </a:rPr>
              <a:t>Display</a:t>
            </a:r>
            <a:r>
              <a:rPr sz="1700" spc="-40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spc="55" dirty="0">
                <a:solidFill>
                  <a:srgbClr val="5B5B5B"/>
                </a:solidFill>
                <a:latin typeface="Times New Roman"/>
                <a:cs typeface="Times New Roman"/>
              </a:rPr>
              <a:t>along</a:t>
            </a:r>
            <a:r>
              <a:rPr sz="1700" spc="-100" dirty="0">
                <a:solidFill>
                  <a:srgbClr val="5B5B5B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5B5B5B"/>
                </a:solidFill>
                <a:latin typeface="Times New Roman"/>
                <a:cs typeface="Times New Roman"/>
              </a:rPr>
              <a:t>with</a:t>
            </a:r>
            <a:r>
              <a:rPr sz="1700" spc="-35" dirty="0">
                <a:solidFill>
                  <a:srgbClr val="5B5B5B"/>
                </a:solidFill>
                <a:latin typeface="Times New Roman"/>
                <a:cs typeface="Times New Roman"/>
              </a:rPr>
              <a:t> </a:t>
            </a:r>
            <a:r>
              <a:rPr sz="1700" spc="40" dirty="0">
                <a:solidFill>
                  <a:srgbClr val="5B5B5B"/>
                </a:solidFill>
                <a:latin typeface="Times New Roman"/>
                <a:cs typeface="Times New Roman"/>
              </a:rPr>
              <a:t>the </a:t>
            </a:r>
            <a:r>
              <a:rPr sz="1700" spc="30" dirty="0">
                <a:solidFill>
                  <a:srgbClr val="494949"/>
                </a:solidFill>
                <a:latin typeface="Times New Roman"/>
                <a:cs typeface="Times New Roman"/>
              </a:rPr>
              <a:t>icons.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295275" indent="-273685">
              <a:lnSpc>
                <a:spcPct val="100000"/>
              </a:lnSpc>
              <a:spcBef>
                <a:spcPts val="5"/>
              </a:spcBef>
              <a:buAutoNum type="arabicPeriod" startAt="6"/>
              <a:tabLst>
                <a:tab pos="295910" algn="l"/>
              </a:tabLst>
            </a:pPr>
            <a:r>
              <a:rPr sz="2150" b="1" spc="45" dirty="0">
                <a:solidFill>
                  <a:srgbClr val="1C1C1C"/>
                </a:solidFill>
                <a:latin typeface="Times New Roman"/>
                <a:cs typeface="Times New Roman"/>
              </a:rPr>
              <a:t>Security </a:t>
            </a:r>
            <a:r>
              <a:rPr sz="2150" b="1" spc="85" dirty="0">
                <a:solidFill>
                  <a:srgbClr val="1C1C1C"/>
                </a:solidFill>
                <a:latin typeface="Times New Roman"/>
                <a:cs typeface="Times New Roman"/>
              </a:rPr>
              <a:t>for </a:t>
            </a:r>
            <a:r>
              <a:rPr sz="2150" b="1" spc="55" dirty="0">
                <a:solidFill>
                  <a:srgbClr val="1C1C1C"/>
                </a:solidFill>
                <a:latin typeface="Times New Roman"/>
                <a:cs typeface="Times New Roman"/>
              </a:rPr>
              <a:t>Smart</a:t>
            </a:r>
            <a:r>
              <a:rPr sz="2150" b="1" spc="-240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150" b="1" spc="25" dirty="0">
                <a:solidFill>
                  <a:srgbClr val="1C1C1C"/>
                </a:solidFill>
                <a:latin typeface="Times New Roman"/>
                <a:cs typeface="Times New Roman"/>
              </a:rPr>
              <a:t>Watch</a:t>
            </a:r>
            <a:endParaRPr sz="2150">
              <a:latin typeface="Times New Roman"/>
              <a:cs typeface="Times New Roman"/>
            </a:endParaRPr>
          </a:p>
          <a:p>
            <a:pPr marL="12700" marR="605790" indent="6985">
              <a:lnSpc>
                <a:spcPct val="129299"/>
              </a:lnSpc>
              <a:spcBef>
                <a:spcPts val="285"/>
              </a:spcBef>
            </a:pPr>
            <a:r>
              <a:rPr sz="1700" spc="35" dirty="0">
                <a:solidFill>
                  <a:srgbClr val="494949"/>
                </a:solidFill>
                <a:latin typeface="Times New Roman"/>
                <a:cs typeface="Times New Roman"/>
              </a:rPr>
              <a:t>We </a:t>
            </a:r>
            <a:r>
              <a:rPr sz="1700" spc="60" dirty="0">
                <a:solidFill>
                  <a:srgbClr val="5B5B5B"/>
                </a:solidFill>
                <a:latin typeface="Times New Roman"/>
                <a:cs typeface="Times New Roman"/>
              </a:rPr>
              <a:t>are </a:t>
            </a:r>
            <a:r>
              <a:rPr sz="1700" spc="50" dirty="0">
                <a:solidFill>
                  <a:srgbClr val="494949"/>
                </a:solidFill>
                <a:latin typeface="Times New Roman"/>
                <a:cs typeface="Times New Roman"/>
              </a:rPr>
              <a:t>using </a:t>
            </a:r>
            <a:r>
              <a:rPr sz="1700" spc="40" dirty="0">
                <a:solidFill>
                  <a:srgbClr val="343434"/>
                </a:solidFill>
                <a:latin typeface="Times New Roman"/>
                <a:cs typeface="Times New Roman"/>
              </a:rPr>
              <a:t>Fin</a:t>
            </a:r>
            <a:r>
              <a:rPr sz="1700" spc="40" dirty="0">
                <a:solidFill>
                  <a:srgbClr val="5B5B5B"/>
                </a:solidFill>
                <a:latin typeface="Times New Roman"/>
                <a:cs typeface="Times New Roman"/>
              </a:rPr>
              <a:t>gerprint </a:t>
            </a:r>
            <a:r>
              <a:rPr sz="1700" spc="50" dirty="0">
                <a:solidFill>
                  <a:srgbClr val="494949"/>
                </a:solidFill>
                <a:latin typeface="Times New Roman"/>
                <a:cs typeface="Times New Roman"/>
              </a:rPr>
              <a:t>Sensor </a:t>
            </a:r>
            <a:r>
              <a:rPr sz="1700" spc="45" dirty="0">
                <a:solidFill>
                  <a:srgbClr val="494949"/>
                </a:solidFill>
                <a:latin typeface="Times New Roman"/>
                <a:cs typeface="Times New Roman"/>
              </a:rPr>
              <a:t>for </a:t>
            </a:r>
            <a:r>
              <a:rPr sz="1700" spc="35" dirty="0">
                <a:solidFill>
                  <a:srgbClr val="494949"/>
                </a:solidFill>
                <a:latin typeface="Times New Roman"/>
                <a:cs typeface="Times New Roman"/>
              </a:rPr>
              <a:t>providing </a:t>
            </a:r>
            <a:r>
              <a:rPr sz="1700" spc="35" dirty="0">
                <a:solidFill>
                  <a:srgbClr val="5B5B5B"/>
                </a:solidFill>
                <a:latin typeface="Times New Roman"/>
                <a:cs typeface="Times New Roman"/>
              </a:rPr>
              <a:t>security</a:t>
            </a:r>
            <a:r>
              <a:rPr sz="1700" spc="-295" dirty="0">
                <a:solidFill>
                  <a:srgbClr val="5B5B5B"/>
                </a:solidFill>
                <a:latin typeface="Times New Roman"/>
                <a:cs typeface="Times New Roman"/>
              </a:rPr>
              <a:t> </a:t>
            </a:r>
            <a:r>
              <a:rPr sz="1700" spc="40" dirty="0">
                <a:solidFill>
                  <a:srgbClr val="494949"/>
                </a:solidFill>
                <a:latin typeface="Times New Roman"/>
                <a:cs typeface="Times New Roman"/>
              </a:rPr>
              <a:t>for </a:t>
            </a:r>
            <a:r>
              <a:rPr sz="1700" spc="45" dirty="0">
                <a:solidFill>
                  <a:srgbClr val="494949"/>
                </a:solidFill>
                <a:latin typeface="Times New Roman"/>
                <a:cs typeface="Times New Roman"/>
              </a:rPr>
              <a:t>our  </a:t>
            </a:r>
            <a:r>
              <a:rPr sz="1700" spc="-25" dirty="0">
                <a:solidFill>
                  <a:srgbClr val="5B5B5B"/>
                </a:solidFill>
                <a:latin typeface="Times New Roman"/>
                <a:cs typeface="Times New Roman"/>
              </a:rPr>
              <a:t>s1nart</a:t>
            </a:r>
            <a:r>
              <a:rPr sz="1700" spc="40" dirty="0">
                <a:solidFill>
                  <a:srgbClr val="5B5B5B"/>
                </a:solidFill>
                <a:latin typeface="Times New Roman"/>
                <a:cs typeface="Times New Roman"/>
              </a:rPr>
              <a:t> </a:t>
            </a:r>
            <a:r>
              <a:rPr sz="1700" spc="45" dirty="0">
                <a:solidFill>
                  <a:srgbClr val="494949"/>
                </a:solidFill>
                <a:latin typeface="Times New Roman"/>
                <a:cs typeface="Times New Roman"/>
              </a:rPr>
              <a:t>watch.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96840" y="103682"/>
            <a:ext cx="2616454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99861" y="202133"/>
            <a:ext cx="198056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5" dirty="0"/>
              <a:t>R</a:t>
            </a:r>
            <a:r>
              <a:rPr spc="15" dirty="0"/>
              <a:t>e</a:t>
            </a:r>
            <a:r>
              <a:rPr spc="-85" dirty="0"/>
              <a:t>f</a:t>
            </a:r>
            <a:r>
              <a:rPr spc="15" dirty="0"/>
              <a:t>e</a:t>
            </a:r>
            <a:r>
              <a:rPr spc="-60" dirty="0"/>
              <a:t>r</a:t>
            </a:r>
            <a:r>
              <a:rPr spc="-5" dirty="0"/>
              <a:t>en</a:t>
            </a:r>
            <a:r>
              <a:rPr spc="-25" dirty="0"/>
              <a:t>c</a:t>
            </a:r>
            <a:r>
              <a:rPr spc="-5" dirty="0"/>
              <a:t>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05031" y="1290320"/>
            <a:ext cx="789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Science,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743" y="1153647"/>
            <a:ext cx="11334750" cy="84836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spc="5" dirty="0">
                <a:latin typeface="Times New Roman"/>
                <a:cs typeface="Times New Roman"/>
              </a:rPr>
              <a:t>8.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Vaibhav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A.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Alone,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Ashish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Manusmare,”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Study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Based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Women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System”,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International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Journal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Times New Roman"/>
                <a:cs typeface="Times New Roman"/>
              </a:rPr>
              <a:t>Engineering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spc="-15" dirty="0">
                <a:latin typeface="Times New Roman"/>
                <a:cs typeface="Times New Roman"/>
              </a:rPr>
              <a:t>Technology </a:t>
            </a:r>
            <a:r>
              <a:rPr sz="1800" spc="-10" dirty="0">
                <a:latin typeface="Times New Roman"/>
                <a:cs typeface="Times New Roman"/>
              </a:rPr>
              <a:t>Research </a:t>
            </a:r>
            <a:r>
              <a:rPr sz="1800" spc="-5" dirty="0">
                <a:latin typeface="Times New Roman"/>
                <a:cs typeface="Times New Roman"/>
              </a:rPr>
              <a:t>(IJSETR) </a:t>
            </a:r>
            <a:r>
              <a:rPr sz="1800" spc="-40" dirty="0">
                <a:latin typeface="Times New Roman"/>
                <a:cs typeface="Times New Roman"/>
              </a:rPr>
              <a:t>Volume </a:t>
            </a:r>
            <a:r>
              <a:rPr sz="1800" spc="5" dirty="0">
                <a:latin typeface="Times New Roman"/>
                <a:cs typeface="Times New Roman"/>
              </a:rPr>
              <a:t>6, </a:t>
            </a:r>
            <a:r>
              <a:rPr sz="1800" spc="-5" dirty="0">
                <a:latin typeface="Times New Roman"/>
                <a:cs typeface="Times New Roman"/>
              </a:rPr>
              <a:t>Issue </a:t>
            </a:r>
            <a:r>
              <a:rPr sz="1800" spc="5" dirty="0">
                <a:latin typeface="Times New Roman"/>
                <a:cs typeface="Times New Roman"/>
              </a:rPr>
              <a:t>8, </a:t>
            </a:r>
            <a:r>
              <a:rPr sz="1800" spc="-5" dirty="0">
                <a:latin typeface="Times New Roman"/>
                <a:cs typeface="Times New Roman"/>
              </a:rPr>
              <a:t>August </a:t>
            </a:r>
            <a:r>
              <a:rPr sz="1800" spc="5" dirty="0">
                <a:latin typeface="Times New Roman"/>
                <a:cs typeface="Times New Roman"/>
              </a:rPr>
              <a:t>2017, </a:t>
            </a:r>
            <a:r>
              <a:rPr sz="1800" dirty="0">
                <a:latin typeface="Times New Roman"/>
                <a:cs typeface="Times New Roman"/>
              </a:rPr>
              <a:t>ISSN: </a:t>
            </a:r>
            <a:r>
              <a:rPr sz="1800" spc="5" dirty="0">
                <a:latin typeface="Times New Roman"/>
                <a:cs typeface="Times New Roman"/>
              </a:rPr>
              <a:t>2278</a:t>
            </a:r>
            <a:r>
              <a:rPr sz="1800" spc="-20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-7798.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>
              <a:lnSpc>
                <a:spcPct val="150100"/>
              </a:lnSpc>
              <a:spcBef>
                <a:spcPts val="100"/>
              </a:spcBef>
              <a:tabLst>
                <a:tab pos="10252710" algn="l"/>
              </a:tabLst>
            </a:pPr>
            <a:r>
              <a:rPr spc="5" dirty="0"/>
              <a:t>9.</a:t>
            </a:r>
            <a:r>
              <a:rPr spc="140" dirty="0"/>
              <a:t> </a:t>
            </a:r>
            <a:r>
              <a:rPr spc="-5" dirty="0"/>
              <a:t>J.K.Thavil,</a:t>
            </a:r>
            <a:r>
              <a:rPr spc="140" dirty="0"/>
              <a:t> </a:t>
            </a:r>
            <a:r>
              <a:rPr spc="-35" dirty="0"/>
              <a:t>V.P.Durdhawale,</a:t>
            </a:r>
            <a:r>
              <a:rPr spc="145" dirty="0"/>
              <a:t> </a:t>
            </a:r>
            <a:r>
              <a:rPr spc="-20" dirty="0"/>
              <a:t>P.S.Elake,”</a:t>
            </a:r>
            <a:r>
              <a:rPr spc="125" dirty="0"/>
              <a:t> </a:t>
            </a:r>
            <a:r>
              <a:rPr dirty="0"/>
              <a:t>Study</a:t>
            </a:r>
            <a:r>
              <a:rPr spc="100" dirty="0"/>
              <a:t> </a:t>
            </a:r>
            <a:r>
              <a:rPr spc="5" dirty="0"/>
              <a:t>on</a:t>
            </a:r>
            <a:r>
              <a:rPr spc="120" dirty="0"/>
              <a:t> </a:t>
            </a:r>
            <a:r>
              <a:rPr spc="-10" dirty="0"/>
              <a:t>Smart</a:t>
            </a:r>
            <a:r>
              <a:rPr spc="145" dirty="0"/>
              <a:t> </a:t>
            </a:r>
            <a:r>
              <a:rPr dirty="0"/>
              <a:t>Security</a:t>
            </a:r>
            <a:r>
              <a:rPr spc="130" dirty="0"/>
              <a:t> </a:t>
            </a:r>
            <a:r>
              <a:rPr spc="-15" dirty="0"/>
              <a:t>Technology</a:t>
            </a:r>
            <a:r>
              <a:rPr spc="130" dirty="0"/>
              <a:t> </a:t>
            </a:r>
            <a:r>
              <a:rPr spc="-5" dirty="0"/>
              <a:t>for</a:t>
            </a:r>
            <a:r>
              <a:rPr spc="140" dirty="0"/>
              <a:t> </a:t>
            </a:r>
            <a:r>
              <a:rPr spc="-40" dirty="0"/>
              <a:t>Women</a:t>
            </a:r>
            <a:r>
              <a:rPr spc="150" dirty="0"/>
              <a:t> </a:t>
            </a:r>
            <a:r>
              <a:rPr spc="-5" dirty="0"/>
              <a:t>based</a:t>
            </a:r>
            <a:r>
              <a:rPr spc="145" dirty="0"/>
              <a:t> </a:t>
            </a:r>
            <a:r>
              <a:rPr spc="5" dirty="0"/>
              <a:t>on</a:t>
            </a:r>
            <a:r>
              <a:rPr spc="155" dirty="0"/>
              <a:t> </a:t>
            </a:r>
            <a:r>
              <a:rPr spc="-10" dirty="0"/>
              <a:t>IOT”,	</a:t>
            </a:r>
            <a:r>
              <a:rPr spc="-5" dirty="0"/>
              <a:t>International </a:t>
            </a:r>
            <a:r>
              <a:rPr spc="-10" dirty="0"/>
              <a:t>Research  </a:t>
            </a:r>
            <a:r>
              <a:rPr dirty="0"/>
              <a:t>Journal </a:t>
            </a:r>
            <a:r>
              <a:rPr spc="5" dirty="0"/>
              <a:t>of </a:t>
            </a:r>
            <a:r>
              <a:rPr spc="-5" dirty="0"/>
              <a:t>Engineering </a:t>
            </a:r>
            <a:r>
              <a:rPr dirty="0"/>
              <a:t>and </a:t>
            </a:r>
            <a:r>
              <a:rPr spc="-15" dirty="0"/>
              <a:t>Technology </a:t>
            </a:r>
            <a:r>
              <a:rPr spc="-5" dirty="0"/>
              <a:t>(IRJET) </a:t>
            </a:r>
            <a:r>
              <a:rPr spc="-35" dirty="0"/>
              <a:t>Volume: </a:t>
            </a:r>
            <a:r>
              <a:rPr spc="5" dirty="0"/>
              <a:t>04 </a:t>
            </a:r>
            <a:r>
              <a:rPr spc="-5" dirty="0"/>
              <a:t>Issue: </a:t>
            </a:r>
            <a:r>
              <a:rPr spc="5" dirty="0"/>
              <a:t>02 </a:t>
            </a:r>
            <a:r>
              <a:rPr spc="-5" dirty="0"/>
              <a:t>Feb</a:t>
            </a:r>
            <a:r>
              <a:rPr spc="-80" dirty="0"/>
              <a:t> </a:t>
            </a:r>
            <a:r>
              <a:rPr spc="5" dirty="0"/>
              <a:t>-2017.</a:t>
            </a: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pc="5" dirty="0"/>
              <a:t>10 </a:t>
            </a:r>
            <a:r>
              <a:rPr spc="-45" dirty="0"/>
              <a:t>Vamil </a:t>
            </a:r>
            <a:r>
              <a:rPr spc="-5" dirty="0"/>
              <a:t>B. </a:t>
            </a:r>
            <a:r>
              <a:rPr dirty="0"/>
              <a:t>Sangoi, </a:t>
            </a:r>
            <a:r>
              <a:rPr spc="-10" dirty="0"/>
              <a:t>“Smart </a:t>
            </a:r>
            <a:r>
              <a:rPr dirty="0"/>
              <a:t>security solutions,” International Journal </a:t>
            </a:r>
            <a:r>
              <a:rPr spc="-5" dirty="0"/>
              <a:t>ofCurrent Engineering </a:t>
            </a:r>
            <a:r>
              <a:rPr dirty="0"/>
              <a:t>and </a:t>
            </a:r>
            <a:r>
              <a:rPr spc="-30" dirty="0"/>
              <a:t>Technology, </a:t>
            </a:r>
            <a:r>
              <a:rPr spc="-35" dirty="0"/>
              <a:t>Vol.4, </a:t>
            </a:r>
            <a:r>
              <a:rPr dirty="0"/>
              <a:t>No.5,</a:t>
            </a:r>
            <a:r>
              <a:rPr spc="5" dirty="0"/>
              <a:t> </a:t>
            </a:r>
            <a:r>
              <a:rPr dirty="0"/>
              <a:t>Oct-2014.</a:t>
            </a:r>
          </a:p>
          <a:p>
            <a:pPr marL="384175" indent="-372110">
              <a:lnSpc>
                <a:spcPct val="100000"/>
              </a:lnSpc>
              <a:spcBef>
                <a:spcPts val="1080"/>
              </a:spcBef>
              <a:buAutoNum type="arabicPeriod" startAt="11"/>
              <a:tabLst>
                <a:tab pos="384810" algn="l"/>
              </a:tabLst>
            </a:pPr>
            <a:r>
              <a:rPr dirty="0"/>
              <a:t>PalvePramod, </a:t>
            </a:r>
            <a:r>
              <a:rPr spc="-5" dirty="0"/>
              <a:t>“GPS </a:t>
            </a:r>
            <a:r>
              <a:rPr spc="-10" dirty="0"/>
              <a:t>Based </a:t>
            </a:r>
            <a:r>
              <a:rPr spc="-5" dirty="0"/>
              <a:t>Advanced </a:t>
            </a:r>
            <a:r>
              <a:rPr dirty="0"/>
              <a:t>Soldier </a:t>
            </a:r>
            <a:r>
              <a:rPr spc="-15" dirty="0"/>
              <a:t>Tracking </a:t>
            </a:r>
            <a:r>
              <a:rPr spc="-20" dirty="0"/>
              <a:t>With </a:t>
            </a:r>
            <a:r>
              <a:rPr spc="-10" dirty="0"/>
              <a:t>Emergency </a:t>
            </a:r>
            <a:r>
              <a:rPr spc="-5" dirty="0"/>
              <a:t>Messages </a:t>
            </a:r>
            <a:r>
              <a:rPr dirty="0"/>
              <a:t>&amp; </a:t>
            </a:r>
            <a:r>
              <a:rPr spc="-5" dirty="0"/>
              <a:t>Communication </a:t>
            </a:r>
            <a:r>
              <a:rPr spc="-10" dirty="0"/>
              <a:t>System,”</a:t>
            </a:r>
            <a:r>
              <a:rPr dirty="0"/>
              <a:t> </a:t>
            </a:r>
            <a:r>
              <a:rPr spc="-5" dirty="0"/>
              <a:t>International</a:t>
            </a: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/>
              <a:t>Journal </a:t>
            </a:r>
            <a:r>
              <a:rPr spc="5" dirty="0"/>
              <a:t>of </a:t>
            </a:r>
            <a:r>
              <a:rPr spc="-10" dirty="0"/>
              <a:t>AdvanceResearch </a:t>
            </a:r>
            <a:r>
              <a:rPr dirty="0"/>
              <a:t>in </a:t>
            </a:r>
            <a:r>
              <a:rPr spc="-5" dirty="0"/>
              <a:t>Computer Science and </a:t>
            </a:r>
            <a:r>
              <a:rPr spc="-10" dirty="0"/>
              <a:t>Management </a:t>
            </a:r>
            <a:r>
              <a:rPr dirty="0"/>
              <a:t>Studies </a:t>
            </a:r>
            <a:r>
              <a:rPr spc="-10" dirty="0"/>
              <a:t>Research </a:t>
            </a:r>
            <a:r>
              <a:rPr spc="-20" dirty="0"/>
              <a:t>Article,Volume </a:t>
            </a:r>
            <a:r>
              <a:rPr spc="5" dirty="0"/>
              <a:t>2, </a:t>
            </a:r>
            <a:r>
              <a:rPr spc="-5" dirty="0"/>
              <a:t>Issue </a:t>
            </a:r>
            <a:r>
              <a:rPr spc="5" dirty="0"/>
              <a:t>6, </a:t>
            </a:r>
            <a:r>
              <a:rPr dirty="0"/>
              <a:t>June</a:t>
            </a:r>
            <a:r>
              <a:rPr spc="-5" dirty="0"/>
              <a:t> </a:t>
            </a:r>
            <a:r>
              <a:rPr spc="5" dirty="0"/>
              <a:t>2014.</a:t>
            </a:r>
          </a:p>
          <a:p>
            <a:pPr marL="393700" indent="-381000">
              <a:lnSpc>
                <a:spcPct val="100000"/>
              </a:lnSpc>
              <a:spcBef>
                <a:spcPts val="1085"/>
              </a:spcBef>
              <a:buAutoNum type="arabicPeriod" startAt="12"/>
              <a:tabLst>
                <a:tab pos="393700" algn="l"/>
              </a:tabLst>
            </a:pPr>
            <a:r>
              <a:rPr spc="-5" dirty="0"/>
              <a:t>B.Chougula,</a:t>
            </a:r>
            <a:r>
              <a:rPr spc="280" dirty="0"/>
              <a:t> </a:t>
            </a:r>
            <a:r>
              <a:rPr spc="-10" dirty="0"/>
              <a:t>“Smart</a:t>
            </a:r>
            <a:r>
              <a:rPr spc="285" dirty="0"/>
              <a:t> </a:t>
            </a:r>
            <a:r>
              <a:rPr spc="-5" dirty="0"/>
              <a:t>girls</a:t>
            </a:r>
            <a:r>
              <a:rPr spc="275" dirty="0"/>
              <a:t> </a:t>
            </a:r>
            <a:r>
              <a:rPr dirty="0"/>
              <a:t>security</a:t>
            </a:r>
            <a:r>
              <a:rPr spc="250" dirty="0"/>
              <a:t> </a:t>
            </a:r>
            <a:r>
              <a:rPr spc="-5" dirty="0"/>
              <a:t>system,”</a:t>
            </a:r>
            <a:r>
              <a:rPr spc="305" dirty="0"/>
              <a:t> </a:t>
            </a:r>
            <a:r>
              <a:rPr dirty="0"/>
              <a:t>International</a:t>
            </a:r>
            <a:r>
              <a:rPr spc="285" dirty="0"/>
              <a:t> </a:t>
            </a:r>
            <a:r>
              <a:rPr spc="-5" dirty="0"/>
              <a:t>Journal</a:t>
            </a:r>
            <a:r>
              <a:rPr spc="285" dirty="0"/>
              <a:t> </a:t>
            </a:r>
            <a:r>
              <a:rPr spc="-5" dirty="0"/>
              <a:t>ofApplication</a:t>
            </a:r>
            <a:r>
              <a:rPr spc="295" dirty="0"/>
              <a:t> </a:t>
            </a:r>
            <a:r>
              <a:rPr spc="5" dirty="0"/>
              <a:t>or</a:t>
            </a:r>
            <a:r>
              <a:rPr spc="280" dirty="0"/>
              <a:t> </a:t>
            </a:r>
            <a:r>
              <a:rPr spc="-5" dirty="0"/>
              <a:t>Innovation</a:t>
            </a:r>
            <a:r>
              <a:rPr spc="270" dirty="0"/>
              <a:t> </a:t>
            </a:r>
            <a:r>
              <a:rPr dirty="0"/>
              <a:t>in</a:t>
            </a:r>
            <a:r>
              <a:rPr spc="285" dirty="0"/>
              <a:t> </a:t>
            </a:r>
            <a:r>
              <a:rPr spc="-5" dirty="0"/>
              <a:t>Engineering</a:t>
            </a:r>
            <a:r>
              <a:rPr spc="270" dirty="0"/>
              <a:t> </a:t>
            </a:r>
            <a:r>
              <a:rPr dirty="0"/>
              <a:t>&amp;</a:t>
            </a:r>
            <a:r>
              <a:rPr spc="265" dirty="0"/>
              <a:t> </a:t>
            </a:r>
            <a:r>
              <a:rPr spc="-5" dirty="0"/>
              <a:t>Management,</a:t>
            </a: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pc="-40" dirty="0"/>
              <a:t>Volume </a:t>
            </a:r>
            <a:r>
              <a:rPr spc="5" dirty="0"/>
              <a:t>3, </a:t>
            </a:r>
            <a:r>
              <a:rPr spc="-5" dirty="0"/>
              <a:t>Issue 4,April</a:t>
            </a:r>
            <a:r>
              <a:rPr spc="15" dirty="0"/>
              <a:t> </a:t>
            </a:r>
            <a:r>
              <a:rPr spc="5" dirty="0"/>
              <a:t>2014.</a:t>
            </a:r>
          </a:p>
          <a:p>
            <a:pPr marL="12700" marR="5080">
              <a:lnSpc>
                <a:spcPct val="150100"/>
              </a:lnSpc>
              <a:buAutoNum type="arabicPeriod" startAt="13"/>
              <a:tabLst>
                <a:tab pos="375920" algn="l"/>
              </a:tabLst>
            </a:pPr>
            <a:r>
              <a:rPr spc="-5" dirty="0"/>
              <a:t>AlexandrousPlantelopoulous </a:t>
            </a:r>
            <a:r>
              <a:rPr dirty="0"/>
              <a:t>and </a:t>
            </a:r>
            <a:r>
              <a:rPr spc="-5" dirty="0"/>
              <a:t>Nikolaos.G.Bourbakis, “A </a:t>
            </a:r>
            <a:r>
              <a:rPr dirty="0"/>
              <a:t>Survey </a:t>
            </a:r>
            <a:r>
              <a:rPr spc="5" dirty="0"/>
              <a:t>on </a:t>
            </a:r>
            <a:r>
              <a:rPr spc="-25" dirty="0"/>
              <a:t>Wearable </a:t>
            </a:r>
            <a:r>
              <a:rPr spc="-5" dirty="0"/>
              <a:t>sensor based system for health monitoring </a:t>
            </a:r>
            <a:r>
              <a:rPr dirty="0"/>
              <a:t>and  prognosis,” </a:t>
            </a:r>
            <a:r>
              <a:rPr spc="-10" dirty="0"/>
              <a:t>IEEETransaction </a:t>
            </a:r>
            <a:r>
              <a:rPr spc="5" dirty="0"/>
              <a:t>on </a:t>
            </a:r>
            <a:r>
              <a:rPr spc="-15" dirty="0"/>
              <a:t>system, </a:t>
            </a:r>
            <a:r>
              <a:rPr spc="-5" dirty="0"/>
              <a:t>Man </a:t>
            </a:r>
            <a:r>
              <a:rPr dirty="0"/>
              <a:t>and </a:t>
            </a:r>
            <a:r>
              <a:rPr spc="-5" dirty="0"/>
              <a:t>Cybernetics, </a:t>
            </a:r>
            <a:r>
              <a:rPr spc="-30" dirty="0"/>
              <a:t>Vol.40, </a:t>
            </a:r>
            <a:r>
              <a:rPr dirty="0"/>
              <a:t>No.1, </a:t>
            </a:r>
            <a:r>
              <a:rPr spc="-5" dirty="0"/>
              <a:t>January</a:t>
            </a:r>
            <a:r>
              <a:rPr spc="20" dirty="0"/>
              <a:t> </a:t>
            </a:r>
            <a:r>
              <a:rPr spc="5" dirty="0"/>
              <a:t>2010.</a:t>
            </a:r>
          </a:p>
          <a:p>
            <a:pPr marL="414655" indent="-402590">
              <a:lnSpc>
                <a:spcPct val="100000"/>
              </a:lnSpc>
              <a:spcBef>
                <a:spcPts val="1080"/>
              </a:spcBef>
              <a:buAutoNum type="arabicPeriod" startAt="13"/>
              <a:tabLst>
                <a:tab pos="415290" algn="l"/>
              </a:tabLst>
            </a:pPr>
            <a:r>
              <a:rPr spc="-5" dirty="0"/>
              <a:t>Simon</a:t>
            </a:r>
            <a:r>
              <a:rPr spc="35" dirty="0"/>
              <a:t> </a:t>
            </a:r>
            <a:r>
              <a:rPr spc="-15" dirty="0"/>
              <a:t>L.</a:t>
            </a:r>
            <a:r>
              <a:rPr spc="40" dirty="0"/>
              <a:t> </a:t>
            </a:r>
            <a:r>
              <a:rPr spc="-5" dirty="0"/>
              <a:t>Cotton</a:t>
            </a:r>
            <a:r>
              <a:rPr spc="35" dirty="0"/>
              <a:t> </a:t>
            </a:r>
            <a:r>
              <a:rPr spc="-10" dirty="0"/>
              <a:t>and</a:t>
            </a:r>
            <a:r>
              <a:rPr spc="40" dirty="0"/>
              <a:t> </a:t>
            </a:r>
            <a:r>
              <a:rPr spc="-15" dirty="0"/>
              <a:t>William</a:t>
            </a:r>
            <a:r>
              <a:rPr spc="10" dirty="0"/>
              <a:t> </a:t>
            </a:r>
            <a:r>
              <a:rPr spc="-15" dirty="0"/>
              <a:t>G.</a:t>
            </a:r>
            <a:r>
              <a:rPr spc="40" dirty="0"/>
              <a:t> </a:t>
            </a:r>
            <a:r>
              <a:rPr dirty="0"/>
              <a:t>Scanlon,</a:t>
            </a:r>
            <a:r>
              <a:rPr spc="10" dirty="0"/>
              <a:t> </a:t>
            </a:r>
            <a:r>
              <a:rPr spc="-5" dirty="0"/>
              <a:t>“Millimeter</a:t>
            </a:r>
            <a:r>
              <a:rPr spc="3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10" dirty="0"/>
              <a:t>wave</a:t>
            </a:r>
            <a:r>
              <a:rPr spc="20" dirty="0"/>
              <a:t> </a:t>
            </a:r>
            <a:r>
              <a:rPr dirty="0"/>
              <a:t>Soldier</a:t>
            </a:r>
            <a:r>
              <a:rPr spc="15" dirty="0"/>
              <a:t> </a:t>
            </a:r>
            <a:r>
              <a:rPr dirty="0"/>
              <a:t>–</a:t>
            </a:r>
            <a:r>
              <a:rPr spc="30" dirty="0"/>
              <a:t> </a:t>
            </a:r>
            <a:r>
              <a:rPr spc="-5" dirty="0"/>
              <a:t>to-soldier</a:t>
            </a:r>
            <a:r>
              <a:rPr spc="20" dirty="0"/>
              <a:t> </a:t>
            </a:r>
            <a:r>
              <a:rPr spc="-5" dirty="0"/>
              <a:t>communications</a:t>
            </a:r>
            <a:r>
              <a:rPr spc="35" dirty="0"/>
              <a:t> </a:t>
            </a:r>
            <a:r>
              <a:rPr spc="-10" dirty="0"/>
              <a:t>for</a:t>
            </a:r>
            <a:r>
              <a:rPr spc="25" dirty="0"/>
              <a:t> </a:t>
            </a:r>
            <a:r>
              <a:rPr spc="-5" dirty="0"/>
              <a:t>covert</a:t>
            </a:r>
            <a:r>
              <a:rPr spc="35" dirty="0"/>
              <a:t> </a:t>
            </a:r>
            <a:r>
              <a:rPr spc="-5" dirty="0"/>
              <a:t>battlefield</a:t>
            </a: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/>
              <a:t>operation,” </a:t>
            </a:r>
            <a:r>
              <a:rPr spc="-5" dirty="0"/>
              <a:t>IEEEcommunication Magazine, October</a:t>
            </a:r>
            <a:r>
              <a:rPr spc="20" dirty="0"/>
              <a:t> </a:t>
            </a:r>
            <a:r>
              <a:rPr spc="5" dirty="0"/>
              <a:t>2009.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/>
          </a:p>
          <a:p>
            <a:pPr marR="227965" algn="r">
              <a:lnSpc>
                <a:spcPct val="100000"/>
              </a:lnSpc>
            </a:pPr>
            <a:r>
              <a:rPr spc="-5" dirty="0">
                <a:solidFill>
                  <a:srgbClr val="888888"/>
                </a:solidFill>
                <a:latin typeface="Calibri"/>
                <a:cs typeface="Calibri"/>
              </a:rPr>
              <a:t>49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9609" y="67782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50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6840" y="103682"/>
            <a:ext cx="2616454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99861" y="202133"/>
            <a:ext cx="198056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5" dirty="0"/>
              <a:t>R</a:t>
            </a:r>
            <a:r>
              <a:rPr spc="15" dirty="0"/>
              <a:t>e</a:t>
            </a:r>
            <a:r>
              <a:rPr spc="-85" dirty="0"/>
              <a:t>f</a:t>
            </a:r>
            <a:r>
              <a:rPr spc="15" dirty="0"/>
              <a:t>e</a:t>
            </a:r>
            <a:r>
              <a:rPr spc="-60" dirty="0"/>
              <a:t>r</a:t>
            </a:r>
            <a:r>
              <a:rPr spc="-5" dirty="0"/>
              <a:t>en</a:t>
            </a:r>
            <a:r>
              <a:rPr spc="-25" dirty="0"/>
              <a:t>c</a:t>
            </a:r>
            <a:r>
              <a:rPr spc="-5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6743" y="1042289"/>
            <a:ext cx="12344400" cy="578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  <a:buAutoNum type="arabicPeriod" startAt="15"/>
              <a:tabLst>
                <a:tab pos="366395" algn="l"/>
              </a:tabLst>
            </a:pPr>
            <a:r>
              <a:rPr sz="1800" spc="-35" dirty="0">
                <a:latin typeface="Times New Roman"/>
                <a:cs typeface="Times New Roman"/>
              </a:rPr>
              <a:t>Tamil </a:t>
            </a:r>
            <a:r>
              <a:rPr sz="1800" spc="-5" dirty="0">
                <a:latin typeface="Times New Roman"/>
                <a:cs typeface="Times New Roman"/>
              </a:rPr>
              <a:t>selvan, </a:t>
            </a:r>
            <a:r>
              <a:rPr sz="1800" dirty="0">
                <a:latin typeface="Times New Roman"/>
                <a:cs typeface="Times New Roman"/>
              </a:rPr>
              <a:t>K.S, </a:t>
            </a:r>
            <a:r>
              <a:rPr sz="1800" spc="-5" dirty="0">
                <a:latin typeface="Times New Roman"/>
                <a:cs typeface="Times New Roman"/>
              </a:rPr>
              <a:t>Murugesan, </a:t>
            </a:r>
            <a:r>
              <a:rPr sz="1800" spc="-20" dirty="0">
                <a:latin typeface="Times New Roman"/>
                <a:cs typeface="Times New Roman"/>
              </a:rPr>
              <a:t>G,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Ashok, </a:t>
            </a:r>
            <a:r>
              <a:rPr sz="1800" spc="-125" dirty="0">
                <a:latin typeface="Times New Roman"/>
                <a:cs typeface="Times New Roman"/>
              </a:rPr>
              <a:t>V. </a:t>
            </a:r>
            <a:r>
              <a:rPr sz="1800" spc="-5" dirty="0">
                <a:latin typeface="Times New Roman"/>
                <a:cs typeface="Times New Roman"/>
              </a:rPr>
              <a:t>―Embedded system based </a:t>
            </a:r>
            <a:r>
              <a:rPr sz="1800" spc="-10" dirty="0">
                <a:latin typeface="Times New Roman"/>
                <a:cs typeface="Times New Roman"/>
              </a:rPr>
              <a:t>Smart </a:t>
            </a:r>
            <a:r>
              <a:rPr sz="1800" dirty="0">
                <a:latin typeface="Times New Roman"/>
                <a:cs typeface="Times New Roman"/>
              </a:rPr>
              <a:t>Conveyor </a:t>
            </a:r>
            <a:r>
              <a:rPr sz="1800" spc="-10" dirty="0">
                <a:latin typeface="Times New Roman"/>
                <a:cs typeface="Times New Roman"/>
              </a:rPr>
              <a:t>belt </a:t>
            </a:r>
            <a:r>
              <a:rPr sz="1800" dirty="0">
                <a:latin typeface="Times New Roman"/>
                <a:cs typeface="Times New Roman"/>
              </a:rPr>
              <a:t>Security </a:t>
            </a:r>
            <a:r>
              <a:rPr sz="1800" spc="-5" dirty="0">
                <a:latin typeface="Times New Roman"/>
                <a:cs typeface="Times New Roman"/>
              </a:rPr>
              <a:t>system for textile </a:t>
            </a:r>
            <a:r>
              <a:rPr sz="1800" dirty="0">
                <a:latin typeface="Times New Roman"/>
                <a:cs typeface="Times New Roman"/>
              </a:rPr>
              <a:t>and  </a:t>
            </a:r>
            <a:r>
              <a:rPr sz="1800" spc="-5" dirty="0">
                <a:latin typeface="Times New Roman"/>
                <a:cs typeface="Times New Roman"/>
              </a:rPr>
              <a:t>Dyeing Industries‖, International </a:t>
            </a:r>
            <a:r>
              <a:rPr sz="1800" dirty="0">
                <a:latin typeface="Times New Roman"/>
                <a:cs typeface="Times New Roman"/>
              </a:rPr>
              <a:t>Journal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Advanced </a:t>
            </a:r>
            <a:r>
              <a:rPr sz="1800" spc="-5" dirty="0">
                <a:latin typeface="Times New Roman"/>
                <a:cs typeface="Times New Roman"/>
              </a:rPr>
              <a:t>Research </a:t>
            </a:r>
            <a:r>
              <a:rPr sz="1800" spc="1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Computer Science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Software Engineering, </a:t>
            </a:r>
            <a:r>
              <a:rPr sz="1800" spc="-60" dirty="0">
                <a:latin typeface="Times New Roman"/>
                <a:cs typeface="Times New Roman"/>
              </a:rPr>
              <a:t>Vol. </a:t>
            </a:r>
            <a:r>
              <a:rPr sz="1800" spc="5" dirty="0">
                <a:latin typeface="Times New Roman"/>
                <a:cs typeface="Times New Roman"/>
              </a:rPr>
              <a:t>6, </a:t>
            </a:r>
            <a:r>
              <a:rPr sz="1800" spc="-10" dirty="0">
                <a:latin typeface="Times New Roman"/>
                <a:cs typeface="Times New Roman"/>
              </a:rPr>
              <a:t>No. </a:t>
            </a:r>
            <a:r>
              <a:rPr sz="1800" spc="5" dirty="0">
                <a:latin typeface="Times New Roman"/>
                <a:cs typeface="Times New Roman"/>
              </a:rPr>
              <a:t>7, </a:t>
            </a:r>
            <a:r>
              <a:rPr sz="1800" spc="-5" dirty="0">
                <a:latin typeface="Times New Roman"/>
                <a:cs typeface="Times New Roman"/>
              </a:rPr>
              <a:t>pp,  </a:t>
            </a:r>
            <a:r>
              <a:rPr sz="1800" spc="5" dirty="0">
                <a:latin typeface="Times New Roman"/>
                <a:cs typeface="Times New Roman"/>
              </a:rPr>
              <a:t>148-152,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2016</a:t>
            </a:r>
            <a:endParaRPr sz="1800">
              <a:latin typeface="Times New Roman"/>
              <a:cs typeface="Times New Roman"/>
            </a:endParaRPr>
          </a:p>
          <a:p>
            <a:pPr marL="463550" indent="-451484" algn="just">
              <a:lnSpc>
                <a:spcPct val="100000"/>
              </a:lnSpc>
              <a:spcBef>
                <a:spcPts val="1085"/>
              </a:spcBef>
              <a:buAutoNum type="arabicPeriod" startAt="15"/>
              <a:tabLst>
                <a:tab pos="464184" algn="l"/>
              </a:tabLst>
            </a:pPr>
            <a:r>
              <a:rPr sz="1800" spc="-30" dirty="0">
                <a:latin typeface="Times New Roman"/>
                <a:cs typeface="Times New Roman"/>
              </a:rPr>
              <a:t>V.Ashok,P.P.Janarthanan, </a:t>
            </a:r>
            <a:r>
              <a:rPr sz="1800" dirty="0">
                <a:latin typeface="Times New Roman"/>
                <a:cs typeface="Times New Roman"/>
              </a:rPr>
              <a:t>Mohana </a:t>
            </a:r>
            <a:r>
              <a:rPr sz="1800" spc="-5" dirty="0">
                <a:latin typeface="Times New Roman"/>
                <a:cs typeface="Times New Roman"/>
              </a:rPr>
              <a:t>Sundaram," </a:t>
            </a:r>
            <a:r>
              <a:rPr sz="1800" dirty="0">
                <a:latin typeface="Times New Roman"/>
                <a:cs typeface="Times New Roman"/>
              </a:rPr>
              <a:t>Certain </a:t>
            </a:r>
            <a:r>
              <a:rPr sz="1800" spc="-5" dirty="0">
                <a:latin typeface="Times New Roman"/>
                <a:cs typeface="Times New Roman"/>
              </a:rPr>
              <a:t>Investigation </a:t>
            </a:r>
            <a:r>
              <a:rPr sz="1800" spc="5" dirty="0">
                <a:latin typeface="Times New Roman"/>
                <a:cs typeface="Times New Roman"/>
              </a:rPr>
              <a:t>on </a:t>
            </a:r>
            <a:r>
              <a:rPr sz="1800" spc="-5" dirty="0">
                <a:latin typeface="Times New Roman"/>
                <a:cs typeface="Times New Roman"/>
              </a:rPr>
              <a:t>EC-A </a:t>
            </a:r>
            <a:r>
              <a:rPr sz="1800" dirty="0">
                <a:latin typeface="Times New Roman"/>
                <a:cs typeface="Times New Roman"/>
              </a:rPr>
              <a:t>Algorithm </a:t>
            </a:r>
            <a:r>
              <a:rPr sz="1800" spc="-5" dirty="0">
                <a:latin typeface="Times New Roman"/>
                <a:cs typeface="Times New Roman"/>
              </a:rPr>
              <a:t>for </a:t>
            </a:r>
            <a:r>
              <a:rPr sz="1800" spc="-10" dirty="0">
                <a:latin typeface="Times New Roman"/>
                <a:cs typeface="Times New Roman"/>
              </a:rPr>
              <a:t>Energy </a:t>
            </a:r>
            <a:r>
              <a:rPr sz="1800" dirty="0">
                <a:latin typeface="Times New Roman"/>
                <a:cs typeface="Times New Roman"/>
              </a:rPr>
              <a:t>Minimization</a:t>
            </a:r>
            <a:r>
              <a:rPr sz="1800" spc="4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Times New Roman"/>
                <a:cs typeface="Times New Roman"/>
              </a:rPr>
              <a:t>Multiprocessor </a:t>
            </a:r>
            <a:r>
              <a:rPr sz="1800" spc="-15" dirty="0">
                <a:latin typeface="Times New Roman"/>
                <a:cs typeface="Times New Roman"/>
              </a:rPr>
              <a:t>Systems", </a:t>
            </a:r>
            <a:r>
              <a:rPr sz="1800" dirty="0">
                <a:latin typeface="Times New Roman"/>
                <a:cs typeface="Times New Roman"/>
              </a:rPr>
              <a:t>Journal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Advanced Research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10" dirty="0">
                <a:latin typeface="Times New Roman"/>
                <a:cs typeface="Times New Roman"/>
              </a:rPr>
              <a:t>Dynamical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Control </a:t>
            </a:r>
            <a:r>
              <a:rPr sz="1800" spc="-15" dirty="0">
                <a:latin typeface="Times New Roman"/>
                <a:cs typeface="Times New Roman"/>
              </a:rPr>
              <a:t>Systems </a:t>
            </a:r>
            <a:r>
              <a:rPr sz="1800" spc="-55" dirty="0">
                <a:latin typeface="Times New Roman"/>
                <a:cs typeface="Times New Roman"/>
              </a:rPr>
              <a:t>Vol. </a:t>
            </a:r>
            <a:r>
              <a:rPr sz="1800" spc="5" dirty="0">
                <a:latin typeface="Times New Roman"/>
                <a:cs typeface="Times New Roman"/>
              </a:rPr>
              <a:t>9. Sp– 6,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2017</a:t>
            </a:r>
            <a:endParaRPr sz="1800">
              <a:latin typeface="Times New Roman"/>
              <a:cs typeface="Times New Roman"/>
            </a:endParaRPr>
          </a:p>
          <a:p>
            <a:pPr marL="12700" marR="5715">
              <a:lnSpc>
                <a:spcPct val="150100"/>
              </a:lnSpc>
              <a:buAutoNum type="arabicPeriod" startAt="17"/>
              <a:tabLst>
                <a:tab pos="403225" algn="l"/>
              </a:tabLst>
            </a:pPr>
            <a:r>
              <a:rPr sz="1800" spc="-5" dirty="0">
                <a:latin typeface="Times New Roman"/>
                <a:cs typeface="Times New Roman"/>
              </a:rPr>
              <a:t>Alexandrous Plantelopoulous Nikolaos </a:t>
            </a:r>
            <a:r>
              <a:rPr sz="1800" spc="-20" dirty="0">
                <a:latin typeface="Times New Roman"/>
                <a:cs typeface="Times New Roman"/>
              </a:rPr>
              <a:t>G. </a:t>
            </a:r>
            <a:r>
              <a:rPr sz="1800" dirty="0">
                <a:latin typeface="Times New Roman"/>
                <a:cs typeface="Times New Roman"/>
              </a:rPr>
              <a:t>Bourbakis "A Survey </a:t>
            </a:r>
            <a:r>
              <a:rPr sz="1800" spc="5" dirty="0">
                <a:latin typeface="Times New Roman"/>
                <a:cs typeface="Times New Roman"/>
              </a:rPr>
              <a:t>on </a:t>
            </a:r>
            <a:r>
              <a:rPr sz="1800" spc="-25" dirty="0">
                <a:latin typeface="Times New Roman"/>
                <a:cs typeface="Times New Roman"/>
              </a:rPr>
              <a:t>Wearable </a:t>
            </a:r>
            <a:r>
              <a:rPr sz="1800" spc="-5" dirty="0">
                <a:latin typeface="Times New Roman"/>
                <a:cs typeface="Times New Roman"/>
              </a:rPr>
              <a:t>sensor based system for </a:t>
            </a:r>
            <a:r>
              <a:rPr sz="1800" dirty="0">
                <a:latin typeface="Times New Roman"/>
                <a:cs typeface="Times New Roman"/>
              </a:rPr>
              <a:t>healthmonitoring and  prognosis" IEEE </a:t>
            </a:r>
            <a:r>
              <a:rPr sz="1800" spc="-10" dirty="0">
                <a:latin typeface="Times New Roman"/>
                <a:cs typeface="Times New Roman"/>
              </a:rPr>
              <a:t>Transaction </a:t>
            </a:r>
            <a:r>
              <a:rPr sz="1800" spc="5" dirty="0">
                <a:latin typeface="Times New Roman"/>
                <a:cs typeface="Times New Roman"/>
              </a:rPr>
              <a:t>on </a:t>
            </a:r>
            <a:r>
              <a:rPr sz="1800" spc="-10" dirty="0">
                <a:latin typeface="Times New Roman"/>
                <a:cs typeface="Times New Roman"/>
              </a:rPr>
              <a:t>system </a:t>
            </a:r>
            <a:r>
              <a:rPr sz="1800" spc="-5" dirty="0">
                <a:latin typeface="Times New Roman"/>
                <a:cs typeface="Times New Roman"/>
              </a:rPr>
              <a:t>Man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Cybernetics&lt;/em&gt;vol.40 </a:t>
            </a:r>
            <a:r>
              <a:rPr sz="1800" spc="5" dirty="0">
                <a:latin typeface="Times New Roman"/>
                <a:cs typeface="Times New Roman"/>
              </a:rPr>
              <a:t>no. </a:t>
            </a:r>
            <a:r>
              <a:rPr sz="1800" dirty="0">
                <a:latin typeface="Times New Roman"/>
                <a:cs typeface="Times New Roman"/>
              </a:rPr>
              <a:t>1 </a:t>
            </a:r>
            <a:r>
              <a:rPr sz="1800" spc="-5" dirty="0">
                <a:latin typeface="Times New Roman"/>
                <a:cs typeface="Times New Roman"/>
              </a:rPr>
              <a:t>January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2010.</a:t>
            </a:r>
            <a:endParaRPr sz="1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080"/>
              </a:spcBef>
              <a:buAutoNum type="arabicPeriod" startAt="17"/>
              <a:tabLst>
                <a:tab pos="357505" algn="l"/>
              </a:tabLst>
            </a:pPr>
            <a:r>
              <a:rPr sz="1800" dirty="0">
                <a:latin typeface="Times New Roman"/>
                <a:cs typeface="Times New Roman"/>
              </a:rPr>
              <a:t>Palve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Pramod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"GPS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Based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Advanced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Soldier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Tracking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With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Emergency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Messages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Communication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System"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&lt;em&gt;International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Times New Roman"/>
                <a:cs typeface="Times New Roman"/>
              </a:rPr>
              <a:t>Journal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Advance Research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Computer Scienceand </a:t>
            </a:r>
            <a:r>
              <a:rPr sz="1800" spc="-10" dirty="0">
                <a:latin typeface="Times New Roman"/>
                <a:cs typeface="Times New Roman"/>
              </a:rPr>
              <a:t>Management </a:t>
            </a:r>
            <a:r>
              <a:rPr sz="1800" dirty="0">
                <a:latin typeface="Times New Roman"/>
                <a:cs typeface="Times New Roman"/>
              </a:rPr>
              <a:t>Studies </a:t>
            </a:r>
            <a:r>
              <a:rPr sz="1800" spc="-10" dirty="0">
                <a:latin typeface="Times New Roman"/>
                <a:cs typeface="Times New Roman"/>
              </a:rPr>
              <a:t>Research Article&lt;/em&gt; </a:t>
            </a:r>
            <a:r>
              <a:rPr sz="1800" dirty="0">
                <a:latin typeface="Times New Roman"/>
                <a:cs typeface="Times New Roman"/>
              </a:rPr>
              <a:t>vol. 2 </a:t>
            </a:r>
            <a:r>
              <a:rPr sz="1800" spc="5" dirty="0">
                <a:latin typeface="Times New Roman"/>
                <a:cs typeface="Times New Roman"/>
              </a:rPr>
              <a:t>no. </a:t>
            </a:r>
            <a:r>
              <a:rPr sz="1800" dirty="0">
                <a:latin typeface="Times New Roman"/>
                <a:cs typeface="Times New Roman"/>
              </a:rPr>
              <a:t>6 June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2017.</a:t>
            </a:r>
            <a:endParaRPr sz="1800">
              <a:latin typeface="Times New Roman"/>
              <a:cs typeface="Times New Roman"/>
            </a:endParaRPr>
          </a:p>
          <a:p>
            <a:pPr marL="387350" indent="-375285">
              <a:lnSpc>
                <a:spcPct val="100000"/>
              </a:lnSpc>
              <a:spcBef>
                <a:spcPts val="1080"/>
              </a:spcBef>
              <a:buAutoNum type="arabicPeriod" startAt="19"/>
              <a:tabLst>
                <a:tab pos="387985" algn="l"/>
              </a:tabLst>
            </a:pPr>
            <a:r>
              <a:rPr sz="1800" spc="-5" dirty="0">
                <a:latin typeface="Times New Roman"/>
                <a:cs typeface="Times New Roman"/>
              </a:rPr>
              <a:t>Hock</a:t>
            </a:r>
            <a:r>
              <a:rPr sz="1800" spc="2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Beng</a:t>
            </a:r>
            <a:r>
              <a:rPr sz="1800" spc="2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Lim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"A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Soldier</a:t>
            </a:r>
            <a:r>
              <a:rPr sz="1800" spc="229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Heath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Monitoring</a:t>
            </a:r>
            <a:r>
              <a:rPr sz="1800" spc="229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System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forMilitaryApplications"&lt;em&gt;International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Conference</a:t>
            </a:r>
            <a:r>
              <a:rPr sz="1800" spc="229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on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Body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Sensor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spc="-10" dirty="0">
                <a:latin typeface="Times New Roman"/>
                <a:cs typeface="Times New Roman"/>
              </a:rPr>
              <a:t>Networks </a:t>
            </a:r>
            <a:r>
              <a:rPr sz="1800" spc="-25" dirty="0">
                <a:latin typeface="Times New Roman"/>
                <a:cs typeface="Times New Roman"/>
              </a:rPr>
              <a:t>Vol.2.15 </a:t>
            </a:r>
            <a:r>
              <a:rPr sz="1800" spc="-5" dirty="0">
                <a:latin typeface="Times New Roman"/>
                <a:cs typeface="Times New Roman"/>
              </a:rPr>
              <a:t>April,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2016.</a:t>
            </a:r>
            <a:endParaRPr sz="1800">
              <a:latin typeface="Times New Roman"/>
              <a:cs typeface="Times New Roman"/>
            </a:endParaRPr>
          </a:p>
          <a:p>
            <a:pPr marL="433070" indent="-421005">
              <a:lnSpc>
                <a:spcPct val="100000"/>
              </a:lnSpc>
              <a:spcBef>
                <a:spcPts val="1080"/>
              </a:spcBef>
              <a:buAutoNum type="arabicPeriod" startAt="20"/>
              <a:tabLst>
                <a:tab pos="433070" algn="l"/>
                <a:tab pos="433705" algn="l"/>
                <a:tab pos="1673860" algn="l"/>
                <a:tab pos="3316604" algn="l"/>
                <a:tab pos="3612515" algn="l"/>
                <a:tab pos="5048250" algn="l"/>
                <a:tab pos="5393055" algn="l"/>
                <a:tab pos="7018020" algn="l"/>
                <a:tab pos="7545705" algn="l"/>
                <a:tab pos="8481695" algn="l"/>
                <a:tab pos="9377680" algn="l"/>
                <a:tab pos="10179685" algn="l"/>
                <a:tab pos="10810240" algn="l"/>
                <a:tab pos="11438890" algn="l"/>
                <a:tab pos="11749405" algn="l"/>
              </a:tabLst>
            </a:pPr>
            <a:r>
              <a:rPr sz="1800" spc="-10" dirty="0">
                <a:latin typeface="Times New Roman"/>
                <a:cs typeface="Times New Roman"/>
              </a:rPr>
              <a:t>A.H.Ansari,	</a:t>
            </a:r>
            <a:r>
              <a:rPr sz="1800" spc="-5" dirty="0">
                <a:latin typeface="Times New Roman"/>
                <a:cs typeface="Times New Roman"/>
              </a:rPr>
              <a:t>BalsarfPratiksha	</a:t>
            </a:r>
            <a:r>
              <a:rPr sz="1800" spc="-85" dirty="0">
                <a:latin typeface="Times New Roman"/>
                <a:cs typeface="Times New Roman"/>
              </a:rPr>
              <a:t>P,	</a:t>
            </a:r>
            <a:r>
              <a:rPr sz="1800" spc="-15" dirty="0">
                <a:latin typeface="Times New Roman"/>
                <a:cs typeface="Times New Roman"/>
              </a:rPr>
              <a:t>MaghadeTejal	</a:t>
            </a:r>
            <a:r>
              <a:rPr sz="1800" spc="-5" dirty="0">
                <a:latin typeface="Times New Roman"/>
                <a:cs typeface="Times New Roman"/>
              </a:rPr>
              <a:t>R,	</a:t>
            </a:r>
            <a:r>
              <a:rPr sz="1800" spc="-15" dirty="0">
                <a:latin typeface="Times New Roman"/>
                <a:cs typeface="Times New Roman"/>
              </a:rPr>
              <a:t>YelmameSnehal	</a:t>
            </a:r>
            <a:r>
              <a:rPr sz="1800" dirty="0">
                <a:latin typeface="Times New Roman"/>
                <a:cs typeface="Times New Roman"/>
              </a:rPr>
              <a:t>M,	</a:t>
            </a:r>
            <a:r>
              <a:rPr sz="1800" spc="-35" dirty="0">
                <a:latin typeface="Times New Roman"/>
                <a:cs typeface="Times New Roman"/>
              </a:rPr>
              <a:t>“Women	</a:t>
            </a:r>
            <a:r>
              <a:rPr sz="1800" dirty="0">
                <a:latin typeface="Times New Roman"/>
                <a:cs typeface="Times New Roman"/>
              </a:rPr>
              <a:t>Security	</a:t>
            </a:r>
            <a:r>
              <a:rPr sz="1800" spc="-5" dirty="0">
                <a:latin typeface="Times New Roman"/>
                <a:cs typeface="Times New Roman"/>
              </a:rPr>
              <a:t>System	</a:t>
            </a:r>
            <a:r>
              <a:rPr sz="1800" dirty="0">
                <a:latin typeface="Times New Roman"/>
                <a:cs typeface="Times New Roman"/>
              </a:rPr>
              <a:t>using	</a:t>
            </a:r>
            <a:r>
              <a:rPr sz="1800" spc="-10" dirty="0">
                <a:latin typeface="Times New Roman"/>
                <a:cs typeface="Times New Roman"/>
              </a:rPr>
              <a:t>GSM	</a:t>
            </a:r>
            <a:r>
              <a:rPr sz="1800" dirty="0">
                <a:latin typeface="Times New Roman"/>
                <a:cs typeface="Times New Roman"/>
              </a:rPr>
              <a:t>&amp;	</a:t>
            </a:r>
            <a:r>
              <a:rPr sz="1800" spc="-5" dirty="0">
                <a:latin typeface="Times New Roman"/>
                <a:cs typeface="Times New Roman"/>
              </a:rPr>
              <a:t>GPS”,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Times New Roman"/>
                <a:cs typeface="Times New Roman"/>
              </a:rPr>
              <a:t>International Journal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Innovative </a:t>
            </a:r>
            <a:r>
              <a:rPr sz="1800" spc="-10" dirty="0">
                <a:latin typeface="Times New Roman"/>
                <a:cs typeface="Times New Roman"/>
              </a:rPr>
              <a:t>Research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Science, </a:t>
            </a:r>
            <a:r>
              <a:rPr sz="1800" dirty="0">
                <a:latin typeface="Times New Roman"/>
                <a:cs typeface="Times New Roman"/>
              </a:rPr>
              <a:t>Engineering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spc="-20" dirty="0">
                <a:latin typeface="Times New Roman"/>
                <a:cs typeface="Times New Roman"/>
              </a:rPr>
              <a:t>Technology”, </a:t>
            </a:r>
            <a:r>
              <a:rPr sz="1800" spc="-35" dirty="0">
                <a:latin typeface="Times New Roman"/>
                <a:cs typeface="Times New Roman"/>
              </a:rPr>
              <a:t>Vol.6, </a:t>
            </a:r>
            <a:r>
              <a:rPr sz="1800" spc="-5" dirty="0">
                <a:latin typeface="Times New Roman"/>
                <a:cs typeface="Times New Roman"/>
              </a:rPr>
              <a:t>Issue </a:t>
            </a:r>
            <a:r>
              <a:rPr sz="1800" spc="5" dirty="0">
                <a:latin typeface="Times New Roman"/>
                <a:cs typeface="Times New Roman"/>
              </a:rPr>
              <a:t>3, </a:t>
            </a:r>
            <a:r>
              <a:rPr sz="1800" dirty="0">
                <a:latin typeface="Times New Roman"/>
                <a:cs typeface="Times New Roman"/>
              </a:rPr>
              <a:t>March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2017.</a:t>
            </a:r>
            <a:endParaRPr sz="180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1085"/>
              </a:spcBef>
              <a:buAutoNum type="arabicPeriod" startAt="21"/>
              <a:tabLst>
                <a:tab pos="363220" algn="l"/>
              </a:tabLst>
            </a:pPr>
            <a:r>
              <a:rPr sz="1800" spc="-10" dirty="0">
                <a:latin typeface="Times New Roman"/>
                <a:cs typeface="Times New Roman"/>
              </a:rPr>
              <a:t>Azhaguramyaa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V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R,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Sangamithra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D,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Sindhja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B,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“RFID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Based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System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Women”,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International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Journal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of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Scientific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743" y="6942531"/>
            <a:ext cx="4850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Engineering </a:t>
            </a:r>
            <a:r>
              <a:rPr sz="1800" spc="-5" dirty="0">
                <a:latin typeface="Times New Roman"/>
                <a:cs typeface="Times New Roman"/>
              </a:rPr>
              <a:t>Research </a:t>
            </a:r>
            <a:r>
              <a:rPr sz="1800" spc="-40" dirty="0">
                <a:latin typeface="Times New Roman"/>
                <a:cs typeface="Times New Roman"/>
              </a:rPr>
              <a:t>Volume </a:t>
            </a:r>
            <a:r>
              <a:rPr sz="1800" dirty="0">
                <a:latin typeface="Times New Roman"/>
                <a:cs typeface="Times New Roman"/>
              </a:rPr>
              <a:t>8 </a:t>
            </a:r>
            <a:r>
              <a:rPr sz="1800" spc="-5" dirty="0">
                <a:latin typeface="Times New Roman"/>
                <a:cs typeface="Times New Roman"/>
              </a:rPr>
              <a:t>Issue </a:t>
            </a:r>
            <a:r>
              <a:rPr sz="1800" spc="5" dirty="0">
                <a:latin typeface="Times New Roman"/>
                <a:cs typeface="Times New Roman"/>
              </a:rPr>
              <a:t>5,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May-2017.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2309" y="6848093"/>
            <a:ext cx="2317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51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59865"/>
            <a:ext cx="13005815" cy="6852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35433" y="677824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27903" y="103682"/>
            <a:ext cx="2351278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30926" y="202133"/>
            <a:ext cx="17132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Con</a:t>
            </a:r>
            <a:r>
              <a:rPr dirty="0"/>
              <a:t>tents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6743" y="1100261"/>
            <a:ext cx="9893935" cy="578929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540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-10" dirty="0">
                <a:solidFill>
                  <a:srgbClr val="6F2F9F"/>
                </a:solidFill>
                <a:latin typeface="Times New Roman"/>
                <a:cs typeface="Times New Roman"/>
              </a:rPr>
              <a:t>Introduction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to </a:t>
            </a:r>
            <a:r>
              <a:rPr sz="2400" spc="-20" dirty="0">
                <a:solidFill>
                  <a:srgbClr val="6F2F9F"/>
                </a:solidFill>
                <a:latin typeface="Times New Roman"/>
                <a:cs typeface="Times New Roman"/>
              </a:rPr>
              <a:t>IoT</a:t>
            </a:r>
            <a:r>
              <a:rPr sz="2400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6F2F9F"/>
                </a:solidFill>
                <a:latin typeface="Times New Roman"/>
                <a:cs typeface="Times New Roman"/>
              </a:rPr>
              <a:t>Technology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-10" dirty="0">
                <a:solidFill>
                  <a:srgbClr val="6F2F9F"/>
                </a:solidFill>
                <a:latin typeface="Times New Roman"/>
                <a:cs typeface="Times New Roman"/>
              </a:rPr>
              <a:t>Literature</a:t>
            </a:r>
            <a:r>
              <a:rPr sz="2400" spc="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Survey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445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Architecture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our</a:t>
            </a:r>
            <a:r>
              <a:rPr sz="2400" spc="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Project</a:t>
            </a:r>
            <a:endParaRPr sz="24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315"/>
              </a:spcBef>
            </a:pPr>
            <a:r>
              <a:rPr sz="2000" spc="-1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Include </a:t>
            </a:r>
            <a:r>
              <a:rPr sz="2000" spc="-10" dirty="0">
                <a:latin typeface="Times New Roman"/>
                <a:cs typeface="Times New Roman"/>
              </a:rPr>
              <a:t>Architecture, </a:t>
            </a:r>
            <a:r>
              <a:rPr sz="2000" spc="-5" dirty="0">
                <a:latin typeface="Times New Roman"/>
                <a:cs typeface="Times New Roman"/>
              </a:rPr>
              <a:t>Block </a:t>
            </a:r>
            <a:r>
              <a:rPr sz="2000" spc="-10" dirty="0">
                <a:latin typeface="Times New Roman"/>
                <a:cs typeface="Times New Roman"/>
              </a:rPr>
              <a:t>Diagram, </a:t>
            </a:r>
            <a:r>
              <a:rPr sz="2000" spc="-15" dirty="0">
                <a:latin typeface="Times New Roman"/>
                <a:cs typeface="Times New Roman"/>
              </a:rPr>
              <a:t>System </a:t>
            </a:r>
            <a:r>
              <a:rPr sz="2000" spc="-5" dirty="0">
                <a:latin typeface="Times New Roman"/>
                <a:cs typeface="Times New Roman"/>
              </a:rPr>
              <a:t>Representation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0" dirty="0">
                <a:latin typeface="Times New Roman"/>
                <a:cs typeface="Times New Roman"/>
              </a:rPr>
              <a:t>our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project.</a:t>
            </a:r>
            <a:endParaRPr sz="20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325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Objectives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of our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project</a:t>
            </a:r>
            <a:endParaRPr sz="24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315"/>
              </a:spcBef>
              <a:tabLst>
                <a:tab pos="3606165" algn="l"/>
              </a:tabLst>
            </a:pPr>
            <a:r>
              <a:rPr sz="2000" spc="-1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Include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All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6	objectives </a:t>
            </a:r>
            <a:r>
              <a:rPr sz="2000" spc="-10" dirty="0">
                <a:latin typeface="Times New Roman"/>
                <a:cs typeface="Times New Roman"/>
              </a:rPr>
              <a:t>that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related to </a:t>
            </a:r>
            <a:r>
              <a:rPr sz="2000" spc="-10" dirty="0">
                <a:latin typeface="Times New Roman"/>
                <a:cs typeface="Times New Roman"/>
              </a:rPr>
              <a:t>our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project</a:t>
            </a:r>
            <a:endParaRPr sz="20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330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Algorithm</a:t>
            </a:r>
            <a:endParaRPr sz="24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1315"/>
              </a:spcBef>
            </a:pPr>
            <a:r>
              <a:rPr sz="2000" spc="-1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Include </a:t>
            </a:r>
            <a:r>
              <a:rPr sz="2000" spc="-10" dirty="0">
                <a:latin typeface="Times New Roman"/>
                <a:cs typeface="Times New Roman"/>
              </a:rPr>
              <a:t>Algorithm and Flowchart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0" dirty="0">
                <a:latin typeface="Times New Roman"/>
                <a:cs typeface="Times New Roman"/>
              </a:rPr>
              <a:t>our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project</a:t>
            </a:r>
            <a:endParaRPr sz="20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330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Conclusion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Future Scope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of our</a:t>
            </a:r>
            <a:r>
              <a:rPr sz="2400" spc="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Times New Roman"/>
                <a:cs typeface="Times New Roman"/>
              </a:rPr>
              <a:t>project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445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-10" dirty="0">
                <a:solidFill>
                  <a:srgbClr val="6F2F9F"/>
                </a:solidFill>
                <a:latin typeface="Times New Roman"/>
                <a:cs typeface="Times New Roman"/>
              </a:rPr>
              <a:t>References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6208" y="3079411"/>
            <a:ext cx="6446425" cy="3682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9871" y="103682"/>
            <a:ext cx="4390389" cy="111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12640" y="202133"/>
            <a:ext cx="37560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Introduction </a:t>
            </a:r>
            <a:r>
              <a:rPr spc="10" dirty="0"/>
              <a:t>to</a:t>
            </a:r>
            <a:r>
              <a:rPr spc="-150" dirty="0"/>
              <a:t> </a:t>
            </a:r>
            <a:r>
              <a:rPr spc="10" dirty="0"/>
              <a:t>IoT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038" y="1266192"/>
            <a:ext cx="12568555" cy="13989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term </a:t>
            </a:r>
            <a:r>
              <a:rPr sz="2000" spc="-10" dirty="0">
                <a:latin typeface="Times New Roman"/>
                <a:cs typeface="Times New Roman"/>
              </a:rPr>
              <a:t>“Internet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0" dirty="0">
                <a:latin typeface="Times New Roman"/>
                <a:cs typeface="Times New Roman"/>
              </a:rPr>
              <a:t>Things” </a:t>
            </a:r>
            <a:r>
              <a:rPr sz="2000" spc="-20" dirty="0">
                <a:latin typeface="Times New Roman"/>
                <a:cs typeface="Times New Roman"/>
              </a:rPr>
              <a:t>was </a:t>
            </a:r>
            <a:r>
              <a:rPr sz="2000" spc="-5" dirty="0">
                <a:latin typeface="Times New Roman"/>
                <a:cs typeface="Times New Roman"/>
              </a:rPr>
              <a:t>coined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entrepreneur Kevin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Ashton.</a:t>
            </a:r>
            <a:endParaRPr sz="20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50100"/>
              </a:lnSpc>
              <a:buFont typeface="Wingdings"/>
              <a:buChar char=""/>
              <a:tabLst>
                <a:tab pos="299720" algn="l"/>
              </a:tabLst>
            </a:pPr>
            <a:r>
              <a:rPr sz="2000" spc="-10" dirty="0">
                <a:latin typeface="Times New Roman"/>
                <a:cs typeface="Times New Roman"/>
              </a:rPr>
              <a:t>Internet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Things </a:t>
            </a:r>
            <a:r>
              <a:rPr sz="2000" dirty="0">
                <a:latin typeface="Times New Roman"/>
                <a:cs typeface="Times New Roman"/>
              </a:rPr>
              <a:t>(IoT) </a:t>
            </a:r>
            <a:r>
              <a:rPr sz="2000" spc="-10" dirty="0">
                <a:latin typeface="Times New Roman"/>
                <a:cs typeface="Times New Roman"/>
              </a:rPr>
              <a:t>is nothing </a:t>
            </a:r>
            <a:r>
              <a:rPr sz="2000" dirty="0">
                <a:latin typeface="Times New Roman"/>
                <a:cs typeface="Times New Roman"/>
              </a:rPr>
              <a:t>but </a:t>
            </a:r>
            <a:r>
              <a:rPr sz="2000" spc="-5" dirty="0">
                <a:latin typeface="Times New Roman"/>
                <a:cs typeface="Times New Roman"/>
              </a:rPr>
              <a:t>connection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physical devices, sensors, actuators, electronic embedded </a:t>
            </a:r>
            <a:r>
              <a:rPr sz="2000" spc="-10" dirty="0">
                <a:latin typeface="Times New Roman"/>
                <a:cs typeface="Times New Roman"/>
              </a:rPr>
              <a:t>gadgets  to form </a:t>
            </a:r>
            <a:r>
              <a:rPr sz="2000" spc="-5" dirty="0">
                <a:latin typeface="Times New Roman"/>
                <a:cs typeface="Times New Roman"/>
              </a:rPr>
              <a:t>a </a:t>
            </a:r>
            <a:r>
              <a:rPr sz="2000" spc="-15" dirty="0">
                <a:latin typeface="Times New Roman"/>
                <a:cs typeface="Times New Roman"/>
              </a:rPr>
              <a:t>network </a:t>
            </a:r>
            <a:r>
              <a:rPr sz="2000" spc="-10" dirty="0">
                <a:latin typeface="Times New Roman"/>
                <a:cs typeface="Times New Roman"/>
              </a:rPr>
              <a:t>and connected to the Internet for communication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purposes.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35433" y="677824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84" y="2667000"/>
            <a:ext cx="5791479" cy="4029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43098" y="6776415"/>
            <a:ext cx="16427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Fig.2. IoT</a:t>
            </a:r>
            <a:r>
              <a:rPr sz="1800" spc="-14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974707"/>
                </a:solidFill>
                <a:latin typeface="Times New Roman"/>
                <a:cs typeface="Times New Roman"/>
              </a:rPr>
              <a:t>Device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13191" y="6732523"/>
            <a:ext cx="2155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Fig.3. IoT</a:t>
            </a:r>
            <a:r>
              <a:rPr sz="1800" spc="-245" dirty="0">
                <a:solidFill>
                  <a:srgbClr val="9747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74707"/>
                </a:solidFill>
                <a:latin typeface="Times New Roman"/>
                <a:cs typeface="Times New Roman"/>
              </a:rPr>
              <a:t>Applications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57" y="138821"/>
            <a:ext cx="12433082" cy="90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7240" y="103682"/>
            <a:ext cx="3832733" cy="111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90261" y="202133"/>
            <a:ext cx="31972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Literature</a:t>
            </a:r>
            <a:r>
              <a:rPr spc="-114" dirty="0"/>
              <a:t> </a:t>
            </a:r>
            <a:r>
              <a:rPr spc="10" dirty="0"/>
              <a:t>Survey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1391" y="1136650"/>
          <a:ext cx="12404724" cy="5957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4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6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S.no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Authors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Title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Source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Findings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3533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Limitations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1.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Navya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Sogi,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8105" marR="71120" indent="-2540" algn="ctr">
                        <a:lnSpc>
                          <a:spcPct val="11470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Priya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Chatterjee,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Nethra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U,</a:t>
                      </a:r>
                      <a:r>
                        <a:rPr sz="15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Suma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V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SMARISA:</a:t>
                      </a:r>
                      <a:r>
                        <a:rPr sz="15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5565" marR="71120" algn="ctr">
                        <a:lnSpc>
                          <a:spcPct val="114700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Raspberry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Pi</a:t>
                      </a:r>
                      <a:r>
                        <a:rPr sz="15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based  Smart Ring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for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Women</a:t>
                      </a:r>
                      <a:r>
                        <a:rPr sz="15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Safety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IoT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International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7480" marR="145415" indent="-6985" algn="ctr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conference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on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Inventive</a:t>
                      </a:r>
                      <a:r>
                        <a:rPr sz="15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Research  in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Computing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Applications,</a:t>
                      </a:r>
                      <a:r>
                        <a:rPr sz="15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2018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just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This process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deals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with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women’s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safety  </a:t>
                      </a:r>
                      <a:r>
                        <a:rPr sz="1500" spc="1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ring,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1435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where 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ring is interfaced with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GSM and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module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raspberry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pi.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Here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500" spc="15" dirty="0">
                          <a:latin typeface="Times New Roman"/>
                          <a:cs typeface="Times New Roman"/>
                        </a:rPr>
                        <a:t>to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send 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alert notification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GPS tracking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15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algn="just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police station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family</a:t>
                      </a:r>
                      <a:r>
                        <a:rPr sz="1500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contacts.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This model doesn’t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give</a:t>
                      </a:r>
                      <a:r>
                        <a:rPr sz="1500" spc="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the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7785" algn="just">
                        <a:lnSpc>
                          <a:spcPct val="11470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perfect information of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person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holds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hand tightly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at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some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times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2.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Surekha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Goankar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Mrs.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Meghashree</a:t>
                      </a:r>
                      <a:r>
                        <a:rPr sz="15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AC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Emergency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24460" marR="116839" indent="42545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Tracking System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Women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Using  Body Sensors</a:t>
                      </a:r>
                      <a:r>
                        <a:rPr sz="15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via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87960" marR="179705" indent="-1270" algn="ctr">
                        <a:lnSpc>
                          <a:spcPct val="114799"/>
                        </a:lnSpc>
                        <a:spcBef>
                          <a:spcPts val="2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Wrist Watches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using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Internet</a:t>
                      </a:r>
                      <a:r>
                        <a:rPr sz="1500" spc="-2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Things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(IoT)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International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57150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Research Journal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of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Engineering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  Technology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just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Here, pulse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rate, temperature sensor,</a:t>
                      </a:r>
                      <a:r>
                        <a:rPr sz="1500" spc="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vibration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3975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sensor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also used.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Here,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threshold of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any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sensor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increases then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GSM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alert system will go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to  the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family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police</a:t>
                      </a:r>
                      <a:r>
                        <a:rPr sz="1500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station..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Here   the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sensors 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doesn’t</a:t>
                      </a:r>
                      <a:r>
                        <a:rPr sz="15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show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7785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values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when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is needed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vibration increases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due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sudden  movement  of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hand,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then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algn="just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alert message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will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go,</a:t>
                      </a:r>
                      <a:r>
                        <a:rPr sz="1500" spc="2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which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a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drawback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3.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Mahejabeen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Budebhai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IoT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Based</a:t>
                      </a:r>
                      <a:r>
                        <a:rPr sz="15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Child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Women</a:t>
                      </a:r>
                      <a:r>
                        <a:rPr sz="15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Safety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Journal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89535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Computer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Science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Mobile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Computing,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Vol,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7.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15" dirty="0">
                          <a:latin typeface="Times New Roman"/>
                          <a:cs typeface="Times New Roman"/>
                        </a:rPr>
                        <a:t>2018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just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Here,</a:t>
                      </a:r>
                      <a:r>
                        <a:rPr sz="15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sensors</a:t>
                      </a:r>
                      <a:r>
                        <a:rPr sz="1500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such</a:t>
                      </a:r>
                      <a:r>
                        <a:rPr sz="1500" spc="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500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temperature</a:t>
                      </a:r>
                      <a:r>
                        <a:rPr sz="15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sensor,</a:t>
                      </a:r>
                      <a:r>
                        <a:rPr sz="1500" spc="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heart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4610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beat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sensor,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panic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button are interfaced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with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raspberry pi.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GSM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send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500" spc="15" dirty="0">
                          <a:latin typeface="Times New Roman"/>
                          <a:cs typeface="Times New Roman"/>
                        </a:rPr>
                        <a:t>to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family with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line  location.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Here,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micro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phone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also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55244" algn="just">
                        <a:lnSpc>
                          <a:spcPct val="114799"/>
                        </a:lnSpc>
                        <a:spcBef>
                          <a:spcPts val="25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interfaced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record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voice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activate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panic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button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send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alert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message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source.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Here    the  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pulse  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sensor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7785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crosses the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threshold value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,then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automatically triggers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Raspberry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Pi,   but in some </a:t>
                      </a:r>
                      <a:r>
                        <a:rPr sz="15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cases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algn="just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pulse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sensor gives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values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5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some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7785" algn="just">
                        <a:lnSpc>
                          <a:spcPts val="2060"/>
                        </a:lnSpc>
                        <a:spcBef>
                          <a:spcPts val="12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other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situations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also, and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this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sensor is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accurate</a:t>
                      </a:r>
                      <a:r>
                        <a:rPr sz="1500" spc="-1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one.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302895" algn="r">
                        <a:lnSpc>
                          <a:spcPts val="1030"/>
                        </a:lnSpc>
                      </a:pPr>
                      <a:r>
                        <a:rPr sz="1800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1391" y="222250"/>
          <a:ext cx="12558393" cy="6934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4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01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74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S.no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Authors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778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Title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95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Source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Findings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Limitations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0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4.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Dr.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G.Sivasankari,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Prerana G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Joshi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Live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Video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191135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Streaming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using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Raspberry</a:t>
                      </a:r>
                      <a:r>
                        <a:rPr sz="15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Pi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IoT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Devies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18110" algn="just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sz="15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Journal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269875" algn="just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Engineering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Technology,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2017,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Vol.5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anybody moves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near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camera, it</a:t>
                      </a:r>
                      <a:r>
                        <a:rPr sz="1500" spc="-2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starts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142875">
                        <a:lnSpc>
                          <a:spcPct val="114700"/>
                        </a:lnSpc>
                        <a:spcBef>
                          <a:spcPts val="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capturing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information. Here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video is  captured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raspberry pi camera.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stream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video,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Ethernet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cable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was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connected</a:t>
                      </a:r>
                      <a:r>
                        <a:rPr sz="15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stream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data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cloud.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Here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this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paper there</a:t>
                      </a:r>
                      <a:r>
                        <a:rPr sz="1500" spc="-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limitations.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5.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Geetha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Pratyusha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Miriyala,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P.V.V.N.D.P.Sunil,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Ramya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Sree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127000">
                        <a:lnSpc>
                          <a:spcPct val="114999"/>
                        </a:lnSpc>
                        <a:spcBef>
                          <a:spcPts val="2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Yadlapalli,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Vasantha  Rama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Lakshmi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Pasan,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Tejeshwini  Kondapalli,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Anusha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Miriyala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Smart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354965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Intelligent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Security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5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for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Women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sz="15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Journal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342900">
                        <a:lnSpc>
                          <a:spcPct val="11470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Electronics</a:t>
                      </a:r>
                      <a:r>
                        <a:rPr sz="15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Communication  Engineering</a:t>
                      </a:r>
                      <a:r>
                        <a:rPr sz="15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Technology,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sz="15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paper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utilizes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raspberry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pi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great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287020">
                        <a:lnSpc>
                          <a:spcPct val="114700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manner.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Here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raspberry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pi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interfaced with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GSM and GPS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where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alert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data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required in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android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secure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connected</a:t>
                      </a:r>
                      <a:r>
                        <a:rPr sz="15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phone.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Here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camera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170180">
                        <a:lnSpc>
                          <a:spcPct val="114700"/>
                        </a:lnSpc>
                        <a:spcBef>
                          <a:spcPts val="3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captures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video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likewise also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saves it in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webserver.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Here,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teargas</a:t>
                      </a:r>
                      <a:r>
                        <a:rPr sz="15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used.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mistaking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if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button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was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pressed, it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causes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great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issue that  the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gas will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spill</a:t>
                      </a:r>
                      <a:r>
                        <a:rPr sz="1500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out.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It 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mistaking 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1500" spc="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the 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button</a:t>
                      </a:r>
                      <a:r>
                        <a:rPr sz="15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was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6515" algn="just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pressed,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it causes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great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issue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that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the gas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will spill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out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spectacles.  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If 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teargas   spills,  </a:t>
                      </a:r>
                      <a:r>
                        <a:rPr sz="15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it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7150" algn="just">
                        <a:lnSpc>
                          <a:spcPct val="1147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causes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damage even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women’s  eyes</a:t>
                      </a:r>
                      <a:r>
                        <a:rPr sz="15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also.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5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6.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C.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Priya, Ramya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C,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356235">
                        <a:lnSpc>
                          <a:spcPct val="11470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Befy D,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Harini</a:t>
                      </a:r>
                      <a:r>
                        <a:rPr sz="15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G,  Shilpa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S,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Sivani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Kiruthiga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One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Touch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 marR="224790">
                        <a:lnSpc>
                          <a:spcPct val="1147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Alarm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for 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Women’s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Safety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using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Arduino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International</a:t>
                      </a:r>
                      <a:r>
                        <a:rPr sz="15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Journal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 marR="495300">
                        <a:lnSpc>
                          <a:spcPct val="11470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Innovative  Technology</a:t>
                      </a:r>
                      <a:r>
                        <a:rPr sz="15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Exploring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Engineering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Touch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sensor, GSM,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teargas mechanism,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</a:t>
                      </a:r>
                      <a:r>
                        <a:rPr sz="1500" spc="-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with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85725">
                        <a:lnSpc>
                          <a:spcPct val="114700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buzzer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alert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systems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were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installed.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Here,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by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activation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5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touch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sensor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sends</a:t>
                      </a:r>
                      <a:r>
                        <a:rPr sz="15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alert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message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police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family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5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live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tracking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GPS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0" marR="141605">
                        <a:lnSpc>
                          <a:spcPct val="114700"/>
                        </a:lnSpc>
                        <a:spcBef>
                          <a:spcPts val="2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suddenly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teargas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mechanism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switch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which</a:t>
                      </a:r>
                      <a:r>
                        <a:rPr sz="15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 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to spray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person’s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eye 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even at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  second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alarm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system switch</a:t>
                      </a:r>
                      <a:r>
                        <a:rPr sz="1500" spc="-2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on.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just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In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this project  touch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sensor </a:t>
                      </a:r>
                      <a:r>
                        <a:rPr sz="15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used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 marR="54610" algn="just">
                        <a:lnSpc>
                          <a:spcPct val="114700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500" spc="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500" spc="3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drawback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because touch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sensor switches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even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if 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it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touches  the 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any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part 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of 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5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body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skin.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455295" algn="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4184</Words>
  <Application>Microsoft Office PowerPoint</Application>
  <PresentationFormat>Custom</PresentationFormat>
  <Paragraphs>634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Centaur</vt:lpstr>
      <vt:lpstr>Times New Roman</vt:lpstr>
      <vt:lpstr>Wingdings</vt:lpstr>
      <vt:lpstr>Office Theme</vt:lpstr>
      <vt:lpstr>DEPARTMENT OF ECE</vt:lpstr>
      <vt:lpstr>------INTRODUCTION------</vt:lpstr>
      <vt:lpstr>Motivation</vt:lpstr>
      <vt:lpstr>1. Video Streaming</vt:lpstr>
      <vt:lpstr>4. Live Location Tracking with Alert Messeging  System Tracking of Location of Watch using GPS module and the message  alert with the help of GSM 111odule.</vt:lpstr>
      <vt:lpstr>Contents</vt:lpstr>
      <vt:lpstr>Introduction to IoT</vt:lpstr>
      <vt:lpstr>Literature Survey</vt:lpstr>
      <vt:lpstr>PowerPoint Presentation</vt:lpstr>
      <vt:lpstr>PowerPoint Presentation</vt:lpstr>
      <vt:lpstr>PowerPoint Presentation</vt:lpstr>
      <vt:lpstr>System Representation</vt:lpstr>
      <vt:lpstr>PowerPoint Presentation</vt:lpstr>
      <vt:lpstr>PowerPoint Presentation</vt:lpstr>
      <vt:lpstr>Circuit Diagram</vt:lpstr>
      <vt:lpstr>1. Video Streaming</vt:lpstr>
      <vt:lpstr>1. Video Streaming cont….</vt:lpstr>
      <vt:lpstr>1. Video Streaming cont….</vt:lpstr>
      <vt:lpstr>1. Video Streaming cont….</vt:lpstr>
      <vt:lpstr>PowerPoint Presentation</vt:lpstr>
      <vt:lpstr>PowerPoint Presentation</vt:lpstr>
      <vt:lpstr>PowerPoint Presentation</vt:lpstr>
      <vt:lpstr>2. Voice Automation</vt:lpstr>
      <vt:lpstr>PowerPoint Presentation</vt:lpstr>
      <vt:lpstr>2. Voice Automation cont…</vt:lpstr>
      <vt:lpstr>PowerPoint Presentation</vt:lpstr>
      <vt:lpstr>3. Sensors Interfacing</vt:lpstr>
      <vt:lpstr>3. Sensors Interfacing cont….</vt:lpstr>
      <vt:lpstr>3. Sensors Interfacing cont….</vt:lpstr>
      <vt:lpstr>SMS Notifications</vt:lpstr>
      <vt:lpstr>3. Sensors Interfacing cont….</vt:lpstr>
      <vt:lpstr>4. Live Location Tracking</vt:lpstr>
      <vt:lpstr>4.Live Location Tracking cont….</vt:lpstr>
      <vt:lpstr>4. Live Location Tracking cont….</vt:lpstr>
      <vt:lpstr>By clicking on the URL Link ,redirects to the Google Maps in Client Devices</vt:lpstr>
      <vt:lpstr>5. Calls, Messages and Notification Alerts</vt:lpstr>
      <vt:lpstr>5. Calls, Messages and Notification Alerts cont….</vt:lpstr>
      <vt:lpstr>6. Security for Smart Watch</vt:lpstr>
      <vt:lpstr>6. Security for Smart Watch cont….</vt:lpstr>
      <vt:lpstr>Hardware Setup</vt:lpstr>
      <vt:lpstr>Start:</vt:lpstr>
      <vt:lpstr>Flow Chart</vt:lpstr>
      <vt:lpstr>PowerPoint Presentation</vt:lpstr>
      <vt:lpstr>Future Scope</vt:lpstr>
      <vt:lpstr>Future Scope cont….</vt:lpstr>
      <vt:lpstr>Future Scope cont….</vt:lpstr>
      <vt:lpstr>Implementation of Mobile App using MIT App Inventor </vt:lpstr>
      <vt:lpstr>Future Scope cont….</vt:lpstr>
      <vt:lpstr>References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ECE</dc:title>
  <dc:creator>chandu</dc:creator>
  <cp:lastModifiedBy>chandu</cp:lastModifiedBy>
  <cp:revision>37</cp:revision>
  <dcterms:created xsi:type="dcterms:W3CDTF">2020-05-03T09:32:51Z</dcterms:created>
  <dcterms:modified xsi:type="dcterms:W3CDTF">2020-05-21T18:00:22Z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2020-05-03T00:00:00Z</vt:filetime>
  </property>
</Properties>
</file>